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3" r:id="rId4"/>
    <p:sldId id="276" r:id="rId5"/>
    <p:sldId id="277" r:id="rId6"/>
    <p:sldId id="278" r:id="rId7"/>
    <p:sldId id="281" r:id="rId8"/>
    <p:sldId id="279" r:id="rId9"/>
    <p:sldId id="280" r:id="rId10"/>
    <p:sldId id="313" r:id="rId11"/>
    <p:sldId id="314" r:id="rId12"/>
    <p:sldId id="257" r:id="rId13"/>
    <p:sldId id="288" r:id="rId14"/>
    <p:sldId id="296" r:id="rId15"/>
    <p:sldId id="290" r:id="rId16"/>
    <p:sldId id="262" r:id="rId17"/>
    <p:sldId id="267" r:id="rId18"/>
    <p:sldId id="352" r:id="rId19"/>
    <p:sldId id="350" r:id="rId20"/>
    <p:sldId id="357" r:id="rId21"/>
    <p:sldId id="289" r:id="rId22"/>
    <p:sldId id="293" r:id="rId23"/>
    <p:sldId id="295" r:id="rId24"/>
    <p:sldId id="294" r:id="rId25"/>
    <p:sldId id="291" r:id="rId26"/>
    <p:sldId id="292" r:id="rId27"/>
    <p:sldId id="285" r:id="rId28"/>
    <p:sldId id="31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2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4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004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54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7115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010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9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40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98000">
              <a:schemeClr val="bg1"/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716CE8-74D9-4EE8-A3B2-BCB59562569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21DDF7-A849-4F3B-91DF-143712CD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5199-3DA1-44B2-AABD-E0A383AC8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594" y="1252270"/>
            <a:ext cx="11346610" cy="1829761"/>
          </a:xfrm>
        </p:spPr>
        <p:txBody>
          <a:bodyPr>
            <a:normAutofit/>
          </a:bodyPr>
          <a:lstStyle/>
          <a:p>
            <a:r>
              <a:rPr lang="en-US" sz="4000" dirty="0"/>
              <a:t>Growing Maryland Wine Industry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AB476-3EC1-4916-8968-6C9E4269D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the industry wants and needs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D051B0-47CD-4F43-994B-D8BAAA8FB024}"/>
              </a:ext>
            </a:extLst>
          </p:cNvPr>
          <p:cNvSpPr/>
          <p:nvPr/>
        </p:nvSpPr>
        <p:spPr>
          <a:xfrm>
            <a:off x="391064" y="5488643"/>
            <a:ext cx="6383547" cy="1199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Joyce Rigby</a:t>
            </a:r>
          </a:p>
          <a:p>
            <a:r>
              <a:rPr lang="en-US" b="1" dirty="0"/>
              <a:t>Rigby Viniculture LLC </a:t>
            </a:r>
          </a:p>
          <a:p>
            <a:r>
              <a:rPr lang="en-US" b="1" dirty="0"/>
              <a:t>2020  Maryland Grape and Wine Industry Conference</a:t>
            </a:r>
          </a:p>
        </p:txBody>
      </p:sp>
    </p:spTree>
    <p:extLst>
      <p:ext uri="{BB962C8B-B14F-4D97-AF65-F5344CB8AC3E}">
        <p14:creationId xmlns:p14="http://schemas.microsoft.com/office/powerpoint/2010/main" val="172856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546FE1-954D-4D93-B601-421ABEBB6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1331804"/>
            <a:ext cx="10972800" cy="4896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Contract</a:t>
            </a:r>
          </a:p>
          <a:p>
            <a:pPr lvl="1"/>
            <a:r>
              <a:rPr lang="en-US" dirty="0"/>
              <a:t>Examples on internet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Accurate crop estimates</a:t>
            </a:r>
          </a:p>
          <a:p>
            <a:pPr lvl="1"/>
            <a:r>
              <a:rPr lang="en-US" dirty="0"/>
              <a:t>When to harvest, when to deliver</a:t>
            </a:r>
          </a:p>
          <a:p>
            <a:r>
              <a:rPr lang="en-US" dirty="0"/>
              <a:t>Quality</a:t>
            </a:r>
          </a:p>
          <a:p>
            <a:pPr lvl="1"/>
            <a:r>
              <a:rPr lang="en-US" dirty="0"/>
              <a:t>Fruit upon delivery</a:t>
            </a:r>
          </a:p>
          <a:p>
            <a:r>
              <a:rPr lang="en-US" dirty="0"/>
              <a:t>Risk </a:t>
            </a:r>
          </a:p>
          <a:p>
            <a:pPr lvl="1"/>
            <a:r>
              <a:rPr lang="en-US" dirty="0"/>
              <a:t>Will the winery assume any?  Consider contract $/acre</a:t>
            </a:r>
          </a:p>
          <a:p>
            <a:r>
              <a:rPr lang="en-US" dirty="0"/>
              <a:t>Level of Trust</a:t>
            </a:r>
          </a:p>
          <a:p>
            <a:pPr lvl="1"/>
            <a:r>
              <a:rPr lang="en-US" dirty="0"/>
              <a:t>Will the vineyard provide premium fruit</a:t>
            </a:r>
          </a:p>
          <a:p>
            <a:pPr lvl="1"/>
            <a:r>
              <a:rPr lang="en-US" dirty="0"/>
              <a:t>Will the winery pay on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8A841A-8CDA-4BB8-A1D7-C996D35C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Winery and Grower Relationship</a:t>
            </a:r>
          </a:p>
        </p:txBody>
      </p:sp>
    </p:spTree>
    <p:extLst>
      <p:ext uri="{BB962C8B-B14F-4D97-AF65-F5344CB8AC3E}">
        <p14:creationId xmlns:p14="http://schemas.microsoft.com/office/powerpoint/2010/main" val="985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AB77F4-DE54-4A41-8484-9C75A56E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growing season</a:t>
            </a:r>
          </a:p>
          <a:p>
            <a:pPr lvl="1"/>
            <a:r>
              <a:rPr lang="en-US" dirty="0"/>
              <a:t>Any issues of concern</a:t>
            </a:r>
          </a:p>
          <a:p>
            <a:pPr lvl="1"/>
            <a:r>
              <a:rPr lang="en-US" dirty="0"/>
              <a:t>Representative of winery should make 2-3 visits to check vine and fruit health</a:t>
            </a:r>
          </a:p>
          <a:p>
            <a:r>
              <a:rPr lang="en-US" dirty="0"/>
              <a:t>Estimate crop loads after veraison or at lag phase</a:t>
            </a:r>
          </a:p>
          <a:p>
            <a:r>
              <a:rPr lang="en-US" dirty="0"/>
              <a:t>Logistics – winery needs to know</a:t>
            </a:r>
          </a:p>
          <a:p>
            <a:pPr lvl="1"/>
            <a:r>
              <a:rPr lang="en-US" dirty="0"/>
              <a:t>When the fruit will be delivered</a:t>
            </a:r>
          </a:p>
          <a:p>
            <a:pPr lvl="1"/>
            <a:r>
              <a:rPr lang="en-US" dirty="0"/>
              <a:t>How much fruit is being delivered</a:t>
            </a:r>
          </a:p>
          <a:p>
            <a:r>
              <a:rPr lang="en-US" dirty="0"/>
              <a:t>Don’t expect to pick only on weekends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56AED4-4D60-4FC4-8268-54717E12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35079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577D8D-2F8B-45EF-B8FD-ED9F22938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66" y="1176528"/>
            <a:ext cx="10972800" cy="5068997"/>
          </a:xfrm>
        </p:spPr>
        <p:txBody>
          <a:bodyPr>
            <a:normAutofit/>
          </a:bodyPr>
          <a:lstStyle/>
          <a:p>
            <a:r>
              <a:rPr lang="en-US" dirty="0"/>
              <a:t>Grow as good or better fruit than the purchasing winery</a:t>
            </a:r>
          </a:p>
          <a:p>
            <a:r>
              <a:rPr lang="en-US" dirty="0"/>
              <a:t>Disease-free, rot-free fruit, MOG free</a:t>
            </a:r>
          </a:p>
          <a:p>
            <a:pPr lvl="1"/>
            <a:r>
              <a:rPr lang="en-US" dirty="0"/>
              <a:t>Clean fruit – sort out rotten berries in the field.  Expect picking to take longer when you have to do this </a:t>
            </a:r>
          </a:p>
          <a:p>
            <a:r>
              <a:rPr lang="en-US" dirty="0"/>
              <a:t>Fruit that is harvested according to winery’s specifications</a:t>
            </a:r>
          </a:p>
          <a:p>
            <a:pPr lvl="1"/>
            <a:r>
              <a:rPr lang="en-US" dirty="0"/>
              <a:t>Maturity</a:t>
            </a:r>
          </a:p>
          <a:p>
            <a:pPr lvl="1"/>
            <a:r>
              <a:rPr lang="en-US" dirty="0"/>
              <a:t>Sugar and acid levels</a:t>
            </a:r>
          </a:p>
          <a:p>
            <a:r>
              <a:rPr lang="en-US" dirty="0"/>
              <a:t>Fruit temperature</a:t>
            </a:r>
          </a:p>
          <a:p>
            <a:pPr lvl="1"/>
            <a:r>
              <a:rPr lang="en-US" dirty="0"/>
              <a:t>Expedient picking – get the labor you need to pick as fast as the winery desires</a:t>
            </a:r>
          </a:p>
          <a:p>
            <a:pPr lvl="1"/>
            <a:r>
              <a:rPr lang="en-US" dirty="0"/>
              <a:t>Avoid picking in the heat of the day</a:t>
            </a:r>
          </a:p>
          <a:p>
            <a:pPr lvl="1"/>
            <a:r>
              <a:rPr lang="en-US" dirty="0"/>
              <a:t>Store and Deliver grapes via a refrigerated truck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9B6151-385D-4BE0-991D-01B8727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01890"/>
          </a:xfrm>
        </p:spPr>
        <p:txBody>
          <a:bodyPr/>
          <a:lstStyle/>
          <a:p>
            <a:r>
              <a:rPr lang="en-US" dirty="0"/>
              <a:t>Quality Expectations</a:t>
            </a:r>
          </a:p>
        </p:txBody>
      </p:sp>
    </p:spTree>
    <p:extLst>
      <p:ext uri="{BB962C8B-B14F-4D97-AF65-F5344CB8AC3E}">
        <p14:creationId xmlns:p14="http://schemas.microsoft.com/office/powerpoint/2010/main" val="61291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513E1-6CCA-4C69-BF49-43851E1A7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30"/>
            <a:ext cx="8919713" cy="360825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Varieties and Income</a:t>
            </a:r>
          </a:p>
          <a:p>
            <a:r>
              <a:rPr lang="en-US" sz="3600" dirty="0"/>
              <a:t>Expenses Not Included</a:t>
            </a:r>
          </a:p>
          <a:p>
            <a:r>
              <a:rPr lang="en-US" sz="3600" dirty="0"/>
              <a:t>Capital Expenses</a:t>
            </a:r>
          </a:p>
          <a:p>
            <a:r>
              <a:rPr lang="en-US" sz="3600" dirty="0"/>
              <a:t>Installation Expenses</a:t>
            </a:r>
          </a:p>
          <a:p>
            <a:r>
              <a:rPr lang="en-US" sz="3600" dirty="0"/>
              <a:t>Maintenance Expenses</a:t>
            </a:r>
          </a:p>
          <a:p>
            <a:r>
              <a:rPr lang="en-US" sz="3600" dirty="0"/>
              <a:t>Vineyard Layout</a:t>
            </a:r>
          </a:p>
          <a:p>
            <a:r>
              <a:rPr lang="en-US" sz="3600" dirty="0"/>
              <a:t>Vineyard Management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D0C0E8-87B3-44F6-9CD1-082F6282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</p:spTree>
    <p:extLst>
      <p:ext uri="{BB962C8B-B14F-4D97-AF65-F5344CB8AC3E}">
        <p14:creationId xmlns:p14="http://schemas.microsoft.com/office/powerpoint/2010/main" val="401808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40CF24-E79E-4968-8AF9-5F3ACB2B3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30"/>
            <a:ext cx="10972800" cy="2826128"/>
          </a:xfrm>
        </p:spPr>
        <p:txBody>
          <a:bodyPr/>
          <a:lstStyle/>
          <a:p>
            <a:r>
              <a:rPr lang="en-US" dirty="0"/>
              <a:t>There is no income in the first year</a:t>
            </a:r>
          </a:p>
          <a:p>
            <a:r>
              <a:rPr lang="en-US" dirty="0"/>
              <a:t>The second-year income can be assumed to be ¼ to ½ of the third year’s income</a:t>
            </a:r>
          </a:p>
          <a:p>
            <a:r>
              <a:rPr lang="en-US" dirty="0"/>
              <a:t>Potential income numbers represent full production which can be achieved in the third year (with closer spacing, cane pruning and efficient viticulture)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029F37-8AF8-412B-907C-C0F19A2E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D9BAA-C133-41D1-864A-C410E802230A}"/>
              </a:ext>
            </a:extLst>
          </p:cNvPr>
          <p:cNvSpPr txBox="1"/>
          <p:nvPr/>
        </p:nvSpPr>
        <p:spPr>
          <a:xfrm>
            <a:off x="698739" y="4420106"/>
            <a:ext cx="1064499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i="1" dirty="0"/>
              <a:t>The income numbers can be extrapolated into a business plan and duplicated each year with some changes due to market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577718-C13E-4787-9319-EEEC01FE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Chosen based on survey to Maryland Wineries and what they would purchase</a:t>
            </a:r>
          </a:p>
          <a:p>
            <a:pPr lvl="1"/>
            <a:r>
              <a:rPr lang="en-US" dirty="0"/>
              <a:t>18 vinifera varieties</a:t>
            </a:r>
          </a:p>
          <a:p>
            <a:pPr lvl="1"/>
            <a:r>
              <a:rPr lang="en-US" dirty="0"/>
              <a:t>4 hybrid varieties</a:t>
            </a:r>
          </a:p>
          <a:p>
            <a:r>
              <a:rPr lang="en-US" dirty="0"/>
              <a:t>Prices per ton based on Advisory Panel consensus after looking at prices in MD, VA, and the Finger Lakes.  These figures represent average prices.  Varieties may differ from these figures.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5A5A7B-529B-47B8-B3CE-704ED511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Varieties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313C74-2466-4E28-970E-875D4D35A288}"/>
              </a:ext>
            </a:extLst>
          </p:cNvPr>
          <p:cNvGraphicFramePr>
            <a:graphicFrameLocks noGrp="1"/>
          </p:cNvGraphicFramePr>
          <p:nvPr/>
        </p:nvGraphicFramePr>
        <p:xfrm>
          <a:off x="4763698" y="4754562"/>
          <a:ext cx="49726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04">
                  <a:extLst>
                    <a:ext uri="{9D8B030D-6E8A-4147-A177-3AD203B41FA5}">
                      <a16:colId xmlns:a16="http://schemas.microsoft.com/office/drawing/2014/main" val="1136321519"/>
                    </a:ext>
                  </a:extLst>
                </a:gridCol>
                <a:gridCol w="2104846">
                  <a:extLst>
                    <a:ext uri="{9D8B030D-6E8A-4147-A177-3AD203B41FA5}">
                      <a16:colId xmlns:a16="http://schemas.microsoft.com/office/drawing/2014/main" val="3340431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$ per 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67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Red Vinifera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5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White Vinifera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11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All 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93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3E6B9C2-3097-43F7-8E72-8AFDE8790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00992"/>
              </p:ext>
            </p:extLst>
          </p:nvPr>
        </p:nvGraphicFramePr>
        <p:xfrm>
          <a:off x="1599206" y="2310276"/>
          <a:ext cx="7569070" cy="313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535">
                  <a:extLst>
                    <a:ext uri="{9D8B030D-6E8A-4147-A177-3AD203B41FA5}">
                      <a16:colId xmlns:a16="http://schemas.microsoft.com/office/drawing/2014/main" val="1700749144"/>
                    </a:ext>
                  </a:extLst>
                </a:gridCol>
                <a:gridCol w="3784535">
                  <a:extLst>
                    <a:ext uri="{9D8B030D-6E8A-4147-A177-3AD203B41FA5}">
                      <a16:colId xmlns:a16="http://schemas.microsoft.com/office/drawing/2014/main" val="3709149198"/>
                    </a:ext>
                  </a:extLst>
                </a:gridCol>
              </a:tblGrid>
              <a:tr h="798184"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Outliers $3000/ton and $1/ton omitted</a:t>
                      </a:r>
                    </a:p>
                    <a:p>
                      <a:r>
                        <a:rPr lang="en-US" sz="2400" dirty="0"/>
                        <a:t>Number of Responses: 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441463"/>
                  </a:ext>
                </a:extLst>
              </a:tr>
              <a:tr h="462440">
                <a:tc>
                  <a:txBody>
                    <a:bodyPr/>
                    <a:lstStyle/>
                    <a:p>
                      <a:r>
                        <a:rPr lang="en-US" sz="2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22939"/>
                  </a:ext>
                </a:extLst>
              </a:tr>
              <a:tr h="462440">
                <a:tc>
                  <a:txBody>
                    <a:bodyPr/>
                    <a:lstStyle/>
                    <a:p>
                      <a:r>
                        <a:rPr lang="en-US" sz="2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27341"/>
                  </a:ext>
                </a:extLst>
              </a:tr>
              <a:tr h="462440">
                <a:tc>
                  <a:txBody>
                    <a:bodyPr/>
                    <a:lstStyle/>
                    <a:p>
                      <a:r>
                        <a:rPr lang="en-US" sz="2400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59476"/>
                  </a:ext>
                </a:extLst>
              </a:tr>
              <a:tr h="462440">
                <a:tc>
                  <a:txBody>
                    <a:bodyPr/>
                    <a:lstStyle/>
                    <a:p>
                      <a:r>
                        <a:rPr lang="en-US" sz="24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$489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95067"/>
                  </a:ext>
                </a:extLst>
              </a:tr>
              <a:tr h="462440">
                <a:tc>
                  <a:txBody>
                    <a:bodyPr/>
                    <a:lstStyle/>
                    <a:p>
                      <a:r>
                        <a:rPr lang="en-US" sz="2400" dirty="0"/>
                        <a:t>Std. Deviation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06590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88F497B4-F0AF-49CF-A342-F9082230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Purchasing Grapes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13795-B050-4436-A98C-118961EC1ADD}"/>
              </a:ext>
            </a:extLst>
          </p:cNvPr>
          <p:cNvSpPr txBox="1"/>
          <p:nvPr/>
        </p:nvSpPr>
        <p:spPr>
          <a:xfrm>
            <a:off x="651409" y="1280074"/>
            <a:ext cx="10156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much more $/ton would you pay for MD fruit vs. out of state?</a:t>
            </a:r>
          </a:p>
        </p:txBody>
      </p:sp>
    </p:spTree>
    <p:extLst>
      <p:ext uri="{BB962C8B-B14F-4D97-AF65-F5344CB8AC3E}">
        <p14:creationId xmlns:p14="http://schemas.microsoft.com/office/powerpoint/2010/main" val="1745035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B709408-7079-4178-AA38-10306E504230}"/>
              </a:ext>
            </a:extLst>
          </p:cNvPr>
          <p:cNvSpPr txBox="1"/>
          <p:nvPr/>
        </p:nvSpPr>
        <p:spPr>
          <a:xfrm>
            <a:off x="165937" y="5890864"/>
            <a:ext cx="11438042" cy="7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i="1" dirty="0"/>
              <a:t>Notes:  </a:t>
            </a:r>
          </a:p>
          <a:p>
            <a:r>
              <a:rPr lang="en-US" sz="1500" b="1" i="1" dirty="0"/>
              <a:t>1.  I took out the vinifera values &lt;$1000; I am assuming they came from West Coast</a:t>
            </a:r>
          </a:p>
          <a:p>
            <a:r>
              <a:rPr lang="en-US" sz="1500" b="1" i="1" dirty="0"/>
              <a:t>2.  This question used ranges, for both tons and $/ton.  The median of each range was substituted for this analysis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67A20A74-EACE-49A3-AF89-8AEC677DBB27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4690683" cy="63167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Purchasing Grapes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3820696-31C3-408C-B08B-5509A1C7B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30309"/>
              </p:ext>
            </p:extLst>
          </p:nvPr>
        </p:nvGraphicFramePr>
        <p:xfrm>
          <a:off x="1927378" y="303449"/>
          <a:ext cx="9450023" cy="5447574"/>
        </p:xfrm>
        <a:graphic>
          <a:graphicData uri="http://schemas.openxmlformats.org/drawingml/2006/table">
            <a:tbl>
              <a:tblPr firstRow="1" bandRow="1"/>
              <a:tblGrid>
                <a:gridCol w="2276434">
                  <a:extLst>
                    <a:ext uri="{9D8B030D-6E8A-4147-A177-3AD203B41FA5}">
                      <a16:colId xmlns:a16="http://schemas.microsoft.com/office/drawing/2014/main" val="3475593109"/>
                    </a:ext>
                  </a:extLst>
                </a:gridCol>
                <a:gridCol w="1298772">
                  <a:extLst>
                    <a:ext uri="{9D8B030D-6E8A-4147-A177-3AD203B41FA5}">
                      <a16:colId xmlns:a16="http://schemas.microsoft.com/office/drawing/2014/main" val="2883393030"/>
                    </a:ext>
                  </a:extLst>
                </a:gridCol>
                <a:gridCol w="1007458">
                  <a:extLst>
                    <a:ext uri="{9D8B030D-6E8A-4147-A177-3AD203B41FA5}">
                      <a16:colId xmlns:a16="http://schemas.microsoft.com/office/drawing/2014/main" val="3495810330"/>
                    </a:ext>
                  </a:extLst>
                </a:gridCol>
                <a:gridCol w="1177392">
                  <a:extLst>
                    <a:ext uri="{9D8B030D-6E8A-4147-A177-3AD203B41FA5}">
                      <a16:colId xmlns:a16="http://schemas.microsoft.com/office/drawing/2014/main" val="1212011094"/>
                    </a:ext>
                  </a:extLst>
                </a:gridCol>
                <a:gridCol w="1262357">
                  <a:extLst>
                    <a:ext uri="{9D8B030D-6E8A-4147-A177-3AD203B41FA5}">
                      <a16:colId xmlns:a16="http://schemas.microsoft.com/office/drawing/2014/main" val="1435703946"/>
                    </a:ext>
                  </a:extLst>
                </a:gridCol>
                <a:gridCol w="1108609">
                  <a:extLst>
                    <a:ext uri="{9D8B030D-6E8A-4147-A177-3AD203B41FA5}">
                      <a16:colId xmlns:a16="http://schemas.microsoft.com/office/drawing/2014/main" val="366939861"/>
                    </a:ext>
                  </a:extLst>
                </a:gridCol>
                <a:gridCol w="1319001">
                  <a:extLst>
                    <a:ext uri="{9D8B030D-6E8A-4147-A177-3AD203B41FA5}">
                      <a16:colId xmlns:a16="http://schemas.microsoft.com/office/drawing/2014/main" val="3554563202"/>
                    </a:ext>
                  </a:extLst>
                </a:gridCol>
              </a:tblGrid>
              <a:tr h="11327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did you purchase in 2018 and what did you pay </a:t>
                      </a:r>
                    </a:p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wineries responded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105338"/>
                  </a:ext>
                </a:extLst>
              </a:tr>
              <a:tr h="13582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 10 Varieties Desired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tons desired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tons purchased 2018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Responses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MD 2018 Average Price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Finger Lakes 2018 Average Price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 2017 Average Price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899470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Cabernet Franc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1,971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1,573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2,407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209513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Merlot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2,160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1,828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2,408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819370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Cabernet Sauvignon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2,475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1,750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2,385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396862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Petit Verdot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1,840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2,492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214960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Chardonnay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1,680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1,382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2,297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77643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Albarino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1,988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8451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Viognier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1,500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1,800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2,462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702520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Vidal Blanc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1,144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633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1,548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997795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Traminette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800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793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1,406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25069"/>
                  </a:ext>
                </a:extLst>
              </a:tr>
              <a:tr h="303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Chambourcin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1,200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800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1,522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17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694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B48455-2D59-4B0C-B43E-7D8885341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795294"/>
              </p:ext>
            </p:extLst>
          </p:nvPr>
        </p:nvGraphicFramePr>
        <p:xfrm>
          <a:off x="368060" y="388835"/>
          <a:ext cx="11605403" cy="620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023">
                  <a:extLst>
                    <a:ext uri="{9D8B030D-6E8A-4147-A177-3AD203B41FA5}">
                      <a16:colId xmlns:a16="http://schemas.microsoft.com/office/drawing/2014/main" val="2755601387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3177553551"/>
                    </a:ext>
                  </a:extLst>
                </a:gridCol>
                <a:gridCol w="954656">
                  <a:extLst>
                    <a:ext uri="{9D8B030D-6E8A-4147-A177-3AD203B41FA5}">
                      <a16:colId xmlns:a16="http://schemas.microsoft.com/office/drawing/2014/main" val="3410423230"/>
                    </a:ext>
                  </a:extLst>
                </a:gridCol>
                <a:gridCol w="1109315">
                  <a:extLst>
                    <a:ext uri="{9D8B030D-6E8A-4147-A177-3AD203B41FA5}">
                      <a16:colId xmlns:a16="http://schemas.microsoft.com/office/drawing/2014/main" val="1427565515"/>
                    </a:ext>
                  </a:extLst>
                </a:gridCol>
                <a:gridCol w="2594963">
                  <a:extLst>
                    <a:ext uri="{9D8B030D-6E8A-4147-A177-3AD203B41FA5}">
                      <a16:colId xmlns:a16="http://schemas.microsoft.com/office/drawing/2014/main" val="3808476054"/>
                    </a:ext>
                  </a:extLst>
                </a:gridCol>
                <a:gridCol w="2621759">
                  <a:extLst>
                    <a:ext uri="{9D8B030D-6E8A-4147-A177-3AD203B41FA5}">
                      <a16:colId xmlns:a16="http://schemas.microsoft.com/office/drawing/2014/main" val="2050465403"/>
                    </a:ext>
                  </a:extLst>
                </a:gridCol>
              </a:tblGrid>
              <a:tr h="9889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</a:rPr>
                        <a:t>Vineyard Only:  Sell Grapes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36293"/>
                  </a:ext>
                </a:extLst>
              </a:tr>
              <a:tr h="13458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Varieties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acres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tons/ acre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 tons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per ton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Potential Grape Gross income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09969811"/>
                  </a:ext>
                </a:extLst>
              </a:tr>
              <a:tr h="3479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White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1,200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42,000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05032898"/>
                  </a:ext>
                </a:extLst>
              </a:tr>
              <a:tr h="43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8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1,200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48,000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66812633"/>
                  </a:ext>
                </a:extLst>
              </a:tr>
              <a:tr h="65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White vinifera blend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2,200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33,000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61678405"/>
                  </a:ext>
                </a:extLst>
              </a:tr>
              <a:tr h="65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vinifera blend 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2,700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81,000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93059644"/>
                  </a:ext>
                </a:extLst>
              </a:tr>
              <a:tr h="65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vinifera blend reserve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3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2,700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40,500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49638102"/>
                  </a:ext>
                </a:extLst>
              </a:tr>
              <a:tr h="3479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16013107"/>
                  </a:ext>
                </a:extLst>
              </a:tr>
              <a:tr h="65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TOTALS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135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$  244,500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5200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380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21FCC8-4826-4B47-AF4D-BA48C3B8B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967297"/>
              </p:ext>
            </p:extLst>
          </p:nvPr>
        </p:nvGraphicFramePr>
        <p:xfrm>
          <a:off x="510540" y="310551"/>
          <a:ext cx="11037353" cy="628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997">
                  <a:extLst>
                    <a:ext uri="{9D8B030D-6E8A-4147-A177-3AD203B41FA5}">
                      <a16:colId xmlns:a16="http://schemas.microsoft.com/office/drawing/2014/main" val="1711515126"/>
                    </a:ext>
                  </a:extLst>
                </a:gridCol>
                <a:gridCol w="2244997">
                  <a:extLst>
                    <a:ext uri="{9D8B030D-6E8A-4147-A177-3AD203B41FA5}">
                      <a16:colId xmlns:a16="http://schemas.microsoft.com/office/drawing/2014/main" val="3722049883"/>
                    </a:ext>
                  </a:extLst>
                </a:gridCol>
                <a:gridCol w="1706114">
                  <a:extLst>
                    <a:ext uri="{9D8B030D-6E8A-4147-A177-3AD203B41FA5}">
                      <a16:colId xmlns:a16="http://schemas.microsoft.com/office/drawing/2014/main" val="866343975"/>
                    </a:ext>
                  </a:extLst>
                </a:gridCol>
                <a:gridCol w="1825723">
                  <a:extLst>
                    <a:ext uri="{9D8B030D-6E8A-4147-A177-3AD203B41FA5}">
                      <a16:colId xmlns:a16="http://schemas.microsoft.com/office/drawing/2014/main" val="1626662105"/>
                    </a:ext>
                  </a:extLst>
                </a:gridCol>
                <a:gridCol w="3015522">
                  <a:extLst>
                    <a:ext uri="{9D8B030D-6E8A-4147-A177-3AD203B41FA5}">
                      <a16:colId xmlns:a16="http://schemas.microsoft.com/office/drawing/2014/main" val="2455150979"/>
                    </a:ext>
                  </a:extLst>
                </a:gridCol>
              </a:tblGrid>
              <a:tr h="84208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effectLst/>
                        </a:rPr>
                        <a:t>Vineyard + Winery:  Sell Wine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899078"/>
                  </a:ext>
                </a:extLst>
              </a:tr>
              <a:tr h="859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Varieties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Gallons finished wine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Cases of wine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 $/ bottle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Potential Wine Gross Income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95035955"/>
                  </a:ext>
                </a:extLst>
              </a:tr>
              <a:tr h="6770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White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5250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2210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$     18.00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477,474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89249118"/>
                  </a:ext>
                </a:extLst>
              </a:tr>
              <a:tr h="6770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Red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6000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2526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$     18.00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545,684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553647584"/>
                  </a:ext>
                </a:extLst>
              </a:tr>
              <a:tr h="795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White vinifera    blend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2250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947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$     27.00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306,947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42949716"/>
                  </a:ext>
                </a:extLst>
              </a:tr>
              <a:tr h="795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Red vinifera blend 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4500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1895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$     26.00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591,158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353178102"/>
                  </a:ext>
                </a:extLst>
              </a:tr>
              <a:tr h="795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Red vinifera blend reserve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2250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947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$     35.00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397,895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47650132"/>
                  </a:ext>
                </a:extLst>
              </a:tr>
              <a:tr h="40043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32484463"/>
                  </a:ext>
                </a:extLst>
              </a:tr>
              <a:tr h="44486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8525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$  2,319,158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867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7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04B5CF-7404-4FF7-875F-031987DDC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17" y="2127850"/>
            <a:ext cx="10972800" cy="387206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1. Develop financial tool to be used by prospective growers to estimate the costs and potential income associated with establishing and maintaining a vineyard.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2. Employ the tool under different scenarios to evaluate potential economies of scale.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3. Demonstrate tool to prospective growers at seminars around the state.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E51AFE-D47F-4EF4-96B5-980D9650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17" y="224288"/>
            <a:ext cx="10972800" cy="1903562"/>
          </a:xfrm>
        </p:spPr>
        <p:txBody>
          <a:bodyPr>
            <a:normAutofit/>
          </a:bodyPr>
          <a:lstStyle/>
          <a:p>
            <a:r>
              <a:rPr lang="en-US" dirty="0"/>
              <a:t>Maryland Wineries Association</a:t>
            </a:r>
            <a:br>
              <a:rPr lang="en-US" dirty="0"/>
            </a:br>
            <a:r>
              <a:rPr lang="en-US" sz="3100" dirty="0"/>
              <a:t>Grape Grower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B48455-2D59-4B0C-B43E-7D8885341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40490"/>
              </p:ext>
            </p:extLst>
          </p:nvPr>
        </p:nvGraphicFramePr>
        <p:xfrm>
          <a:off x="368060" y="388835"/>
          <a:ext cx="11427124" cy="569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080">
                  <a:extLst>
                    <a:ext uri="{9D8B030D-6E8A-4147-A177-3AD203B41FA5}">
                      <a16:colId xmlns:a16="http://schemas.microsoft.com/office/drawing/2014/main" val="2755601387"/>
                    </a:ext>
                  </a:extLst>
                </a:gridCol>
                <a:gridCol w="1121195">
                  <a:extLst>
                    <a:ext uri="{9D8B030D-6E8A-4147-A177-3AD203B41FA5}">
                      <a16:colId xmlns:a16="http://schemas.microsoft.com/office/drawing/2014/main" val="3177553551"/>
                    </a:ext>
                  </a:extLst>
                </a:gridCol>
                <a:gridCol w="939991">
                  <a:extLst>
                    <a:ext uri="{9D8B030D-6E8A-4147-A177-3AD203B41FA5}">
                      <a16:colId xmlns:a16="http://schemas.microsoft.com/office/drawing/2014/main" val="3410423230"/>
                    </a:ext>
                  </a:extLst>
                </a:gridCol>
                <a:gridCol w="1092274">
                  <a:extLst>
                    <a:ext uri="{9D8B030D-6E8A-4147-A177-3AD203B41FA5}">
                      <a16:colId xmlns:a16="http://schemas.microsoft.com/office/drawing/2014/main" val="1427565515"/>
                    </a:ext>
                  </a:extLst>
                </a:gridCol>
                <a:gridCol w="2555100">
                  <a:extLst>
                    <a:ext uri="{9D8B030D-6E8A-4147-A177-3AD203B41FA5}">
                      <a16:colId xmlns:a16="http://schemas.microsoft.com/office/drawing/2014/main" val="3808476054"/>
                    </a:ext>
                  </a:extLst>
                </a:gridCol>
                <a:gridCol w="2581484">
                  <a:extLst>
                    <a:ext uri="{9D8B030D-6E8A-4147-A177-3AD203B41FA5}">
                      <a16:colId xmlns:a16="http://schemas.microsoft.com/office/drawing/2014/main" val="2050465403"/>
                    </a:ext>
                  </a:extLst>
                </a:gridCol>
              </a:tblGrid>
              <a:tr h="88265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Vineyard Only:  Sell ton of grapes for 100 x bottle price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36293"/>
                  </a:ext>
                </a:extLst>
              </a:tr>
              <a:tr h="12011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Varieties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acres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tons/ acre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 tons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Factor of 100</a:t>
                      </a:r>
                    </a:p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per ton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Factor of 100 Potential Grape income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09969811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White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1,800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63,000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05032898"/>
                  </a:ext>
                </a:extLst>
              </a:tr>
              <a:tr h="3874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hybrid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8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1,800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72,000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66812633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White vinifera blend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2,700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40,500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61678405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vinifera blend 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2,600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78,000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93059644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 vinifera blend reserve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3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  3,500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$    53,500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49638102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16013107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TOTALS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135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$  307,000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520054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909F7B1-F7EB-4025-8735-5E4BC42FD666}"/>
              </a:ext>
            </a:extLst>
          </p:cNvPr>
          <p:cNvSpPr txBox="1"/>
          <p:nvPr/>
        </p:nvSpPr>
        <p:spPr>
          <a:xfrm>
            <a:off x="6671095" y="6238332"/>
            <a:ext cx="487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Lucida Sans Unicode"/>
                <a:ea typeface="+mn-ea"/>
                <a:cs typeface="+mn-cs"/>
              </a:rPr>
              <a:t>vs. Market Price  $  244,500</a:t>
            </a:r>
          </a:p>
        </p:txBody>
      </p:sp>
    </p:spTree>
    <p:extLst>
      <p:ext uri="{BB962C8B-B14F-4D97-AF65-F5344CB8AC3E}">
        <p14:creationId xmlns:p14="http://schemas.microsoft.com/office/powerpoint/2010/main" val="2832344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D16E6A-51DA-40B3-8081-BBC9204BA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29"/>
            <a:ext cx="10863532" cy="3516241"/>
          </a:xfrm>
        </p:spPr>
        <p:txBody>
          <a:bodyPr/>
          <a:lstStyle/>
          <a:p>
            <a:r>
              <a:rPr lang="en-US" sz="2800" dirty="0"/>
              <a:t>Cost of Land</a:t>
            </a:r>
          </a:p>
          <a:p>
            <a:r>
              <a:rPr lang="en-US" sz="2800" dirty="0"/>
              <a:t>Site Preparation Costs</a:t>
            </a:r>
          </a:p>
          <a:p>
            <a:r>
              <a:rPr lang="en-US" sz="2800" dirty="0"/>
              <a:t>Consultant Fees (soil + viticulturalist)</a:t>
            </a:r>
          </a:p>
          <a:p>
            <a:r>
              <a:rPr lang="en-US" sz="2800" dirty="0"/>
              <a:t>Vineyard Design Costs (surveyor + viticulturalist)</a:t>
            </a:r>
          </a:p>
          <a:p>
            <a:endParaRPr lang="en-US" sz="2800" dirty="0"/>
          </a:p>
          <a:p>
            <a:pPr marL="109728" indent="0">
              <a:buNone/>
            </a:pPr>
            <a:r>
              <a:rPr lang="en-US" sz="2800" b="1" i="1" dirty="0"/>
              <a:t>In other words, site is ready to plant</a:t>
            </a:r>
          </a:p>
          <a:p>
            <a:pPr marL="630936" lvl="2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46986-FDC1-42B0-96C8-27152870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 Not Included in Tool</a:t>
            </a:r>
          </a:p>
        </p:txBody>
      </p:sp>
    </p:spTree>
    <p:extLst>
      <p:ext uri="{BB962C8B-B14F-4D97-AF65-F5344CB8AC3E}">
        <p14:creationId xmlns:p14="http://schemas.microsoft.com/office/powerpoint/2010/main" val="11823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895864-8E33-403A-9167-2F1F2629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quotes are based on 2019 pricing for new equipment received by various equipment vendors</a:t>
            </a:r>
          </a:p>
          <a:p>
            <a:r>
              <a:rPr lang="en-US" dirty="0"/>
              <a:t>There are places in the tool that allow you to change these numbers to match your quotes</a:t>
            </a:r>
          </a:p>
          <a:p>
            <a:pPr lvl="1"/>
            <a:r>
              <a:rPr lang="en-US" dirty="0"/>
              <a:t>You may get better numbers through volume discounts</a:t>
            </a:r>
          </a:p>
          <a:p>
            <a:pPr lvl="1"/>
            <a:r>
              <a:rPr lang="en-US" dirty="0"/>
              <a:t>You may find used equipment</a:t>
            </a:r>
          </a:p>
          <a:p>
            <a:pPr lvl="1"/>
            <a:r>
              <a:rPr lang="en-US" dirty="0"/>
              <a:t>You may use different vendors</a:t>
            </a:r>
          </a:p>
          <a:p>
            <a:r>
              <a:rPr lang="en-US" dirty="0"/>
              <a:t>The number of items of equipment needed for different acreage was agreed upon by the Advisory Panel – you can change these quantities, as well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C8A3CB-13EC-4B4F-8EC5-A07C9F82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Expenses - Equipment</a:t>
            </a:r>
          </a:p>
        </p:txBody>
      </p:sp>
    </p:spTree>
    <p:extLst>
      <p:ext uri="{BB962C8B-B14F-4D97-AF65-F5344CB8AC3E}">
        <p14:creationId xmlns:p14="http://schemas.microsoft.com/office/powerpoint/2010/main" val="304965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060A9B-D83B-4CDB-8419-17EB93A55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Expenses are based on per row costs.  Each spacing has a different number of rows per acre.</a:t>
            </a:r>
          </a:p>
          <a:p>
            <a:r>
              <a:rPr lang="en-US" dirty="0"/>
              <a:t>Included are:</a:t>
            </a:r>
          </a:p>
          <a:p>
            <a:pPr lvl="1"/>
            <a:r>
              <a:rPr lang="en-US" dirty="0"/>
              <a:t>Trellis materials and Labor to install</a:t>
            </a:r>
          </a:p>
          <a:p>
            <a:pPr lvl="1"/>
            <a:r>
              <a:rPr lang="en-US" dirty="0"/>
              <a:t>Vines and planting costs</a:t>
            </a:r>
          </a:p>
          <a:p>
            <a:pPr lvl="1"/>
            <a:r>
              <a:rPr lang="en-US" dirty="0"/>
              <a:t>Labor to maintain vines through the first year</a:t>
            </a:r>
          </a:p>
          <a:p>
            <a:pPr lvl="1"/>
            <a:r>
              <a:rPr lang="en-US" dirty="0"/>
              <a:t>Chemical costs for first year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3F6E3E-4147-423E-AE5A-E3B2EEED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Expenses</a:t>
            </a:r>
          </a:p>
        </p:txBody>
      </p:sp>
    </p:spTree>
    <p:extLst>
      <p:ext uri="{BB962C8B-B14F-4D97-AF65-F5344CB8AC3E}">
        <p14:creationId xmlns:p14="http://schemas.microsoft.com/office/powerpoint/2010/main" val="3113009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88197C-19AA-4B74-99AA-02E20D475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3234445"/>
          </a:xfrm>
        </p:spPr>
        <p:txBody>
          <a:bodyPr>
            <a:normAutofit/>
          </a:bodyPr>
          <a:lstStyle/>
          <a:p>
            <a:r>
              <a:rPr lang="en-US" dirty="0"/>
              <a:t>Maintenance expenses include all costs other than capital (asset) costs and begin in the 2</a:t>
            </a:r>
            <a:r>
              <a:rPr lang="en-US" baseline="30000" dirty="0"/>
              <a:t>nd</a:t>
            </a:r>
            <a:r>
              <a:rPr lang="en-US" dirty="0"/>
              <a:t> year</a:t>
            </a:r>
          </a:p>
          <a:p>
            <a:r>
              <a:rPr lang="en-US" dirty="0"/>
              <a:t>Vineyard Manager</a:t>
            </a:r>
          </a:p>
          <a:p>
            <a:r>
              <a:rPr lang="en-US" dirty="0"/>
              <a:t>Vineyard Labor – based on 4.5 acres per man at 8’ spacing</a:t>
            </a:r>
          </a:p>
          <a:p>
            <a:r>
              <a:rPr lang="en-US" dirty="0"/>
              <a:t>Farm/grounds personnel</a:t>
            </a:r>
          </a:p>
          <a:p>
            <a:r>
              <a:rPr lang="en-US" dirty="0"/>
              <a:t>Annual supplies</a:t>
            </a:r>
          </a:p>
          <a:p>
            <a:r>
              <a:rPr lang="en-US" dirty="0"/>
              <a:t>Chemicals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8BC6FD-1FA1-4848-8355-B766C376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Expenses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2218BC-4728-4430-A8AE-B7EFF3EBF614}"/>
              </a:ext>
            </a:extLst>
          </p:cNvPr>
          <p:cNvSpPr/>
          <p:nvPr/>
        </p:nvSpPr>
        <p:spPr>
          <a:xfrm>
            <a:off x="966158" y="4915006"/>
            <a:ext cx="100929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400" b="1" i="1" dirty="0"/>
              <a:t>These expenses can be extrapolated into a business plan and duplicated each year with some changes due to market factors</a:t>
            </a:r>
          </a:p>
        </p:txBody>
      </p:sp>
    </p:spTree>
    <p:extLst>
      <p:ext uri="{BB962C8B-B14F-4D97-AF65-F5344CB8AC3E}">
        <p14:creationId xmlns:p14="http://schemas.microsoft.com/office/powerpoint/2010/main" val="2162808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0E3614-062B-4CDF-B6D8-30E9727AD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/>
              <a:t>500’ row length</a:t>
            </a:r>
          </a:p>
          <a:p>
            <a:r>
              <a:rPr lang="en-US" sz="2300" dirty="0"/>
              <a:t>Vine spacing is set at 40” for vinifera and 48” for hybrids</a:t>
            </a:r>
          </a:p>
          <a:p>
            <a:pPr lvl="1"/>
            <a:r>
              <a:rPr lang="en-US" sz="1900" dirty="0"/>
              <a:t>This spacing is best for cane pruning</a:t>
            </a:r>
          </a:p>
          <a:p>
            <a:r>
              <a:rPr lang="en-US" sz="2300" dirty="0"/>
              <a:t>Row spacing can be chosen from the following: 7’,7.5’,8’,8.5’, and 9’</a:t>
            </a:r>
          </a:p>
          <a:p>
            <a:r>
              <a:rPr lang="en-US" sz="2300" dirty="0"/>
              <a:t>Trellis costs per row are the same – row posts are spaced at 20’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560AF-D318-4C27-A1C5-10766E6F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Vineyard Layout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A21354-3EC1-49B8-BFBD-A6841FD4AD80}"/>
              </a:ext>
            </a:extLst>
          </p:cNvPr>
          <p:cNvGraphicFramePr>
            <a:graphicFrameLocks noGrp="1"/>
          </p:cNvGraphicFramePr>
          <p:nvPr/>
        </p:nvGraphicFramePr>
        <p:xfrm>
          <a:off x="747623" y="4046222"/>
          <a:ext cx="10138911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9791">
                  <a:extLst>
                    <a:ext uri="{9D8B030D-6E8A-4147-A177-3AD203B41FA5}">
                      <a16:colId xmlns:a16="http://schemas.microsoft.com/office/drawing/2014/main" val="3314750158"/>
                    </a:ext>
                  </a:extLst>
                </a:gridCol>
                <a:gridCol w="1677824">
                  <a:extLst>
                    <a:ext uri="{9D8B030D-6E8A-4147-A177-3AD203B41FA5}">
                      <a16:colId xmlns:a16="http://schemas.microsoft.com/office/drawing/2014/main" val="3862347325"/>
                    </a:ext>
                  </a:extLst>
                </a:gridCol>
                <a:gridCol w="1677824">
                  <a:extLst>
                    <a:ext uri="{9D8B030D-6E8A-4147-A177-3AD203B41FA5}">
                      <a16:colId xmlns:a16="http://schemas.microsoft.com/office/drawing/2014/main" val="3757446569"/>
                    </a:ext>
                  </a:extLst>
                </a:gridCol>
                <a:gridCol w="1677824">
                  <a:extLst>
                    <a:ext uri="{9D8B030D-6E8A-4147-A177-3AD203B41FA5}">
                      <a16:colId xmlns:a16="http://schemas.microsoft.com/office/drawing/2014/main" val="4210152527"/>
                    </a:ext>
                  </a:extLst>
                </a:gridCol>
                <a:gridCol w="1677824">
                  <a:extLst>
                    <a:ext uri="{9D8B030D-6E8A-4147-A177-3AD203B41FA5}">
                      <a16:colId xmlns:a16="http://schemas.microsoft.com/office/drawing/2014/main" val="1608396070"/>
                    </a:ext>
                  </a:extLst>
                </a:gridCol>
                <a:gridCol w="1677824">
                  <a:extLst>
                    <a:ext uri="{9D8B030D-6E8A-4147-A177-3AD203B41FA5}">
                      <a16:colId xmlns:a16="http://schemas.microsoft.com/office/drawing/2014/main" val="943863853"/>
                    </a:ext>
                  </a:extLst>
                </a:gridCol>
              </a:tblGrid>
              <a:tr h="6165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Row Widths  in feet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2776"/>
                  </a:ext>
                </a:extLst>
              </a:tr>
              <a:tr h="6165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rows/acre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0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3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8EE97F-5EDA-4B0F-8A32-712915774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Labor requirements are based on 4.5 acres/man at 8’ spacing.  Other spacings are extrapolated from there</a:t>
            </a:r>
          </a:p>
          <a:p>
            <a:r>
              <a:rPr lang="en-US" dirty="0"/>
              <a:t>Cane Pruned</a:t>
            </a:r>
          </a:p>
          <a:p>
            <a:r>
              <a:rPr lang="en-US" dirty="0"/>
              <a:t>Vertical Shoot Positioned (VSP)</a:t>
            </a:r>
          </a:p>
          <a:p>
            <a:r>
              <a:rPr lang="en-US" dirty="0"/>
              <a:t>Mechanization is employed</a:t>
            </a:r>
          </a:p>
          <a:p>
            <a:pPr lvl="1"/>
            <a:r>
              <a:rPr lang="en-US" dirty="0"/>
              <a:t>Hedging</a:t>
            </a:r>
          </a:p>
          <a:p>
            <a:pPr lvl="1"/>
            <a:r>
              <a:rPr lang="en-US" dirty="0"/>
              <a:t>Leafing</a:t>
            </a:r>
          </a:p>
          <a:p>
            <a:pPr lvl="1"/>
            <a:r>
              <a:rPr lang="en-US" dirty="0"/>
              <a:t>Cultivating</a:t>
            </a:r>
          </a:p>
          <a:p>
            <a:r>
              <a:rPr lang="en-US" dirty="0"/>
              <a:t>Hand harvested for best fruit conditions</a:t>
            </a:r>
          </a:p>
          <a:p>
            <a:r>
              <a:rPr lang="en-US" dirty="0"/>
              <a:t>Use of harvest lugs (hold about 25 </a:t>
            </a:r>
            <a:r>
              <a:rPr lang="en-US" dirty="0" err="1"/>
              <a:t>lbs</a:t>
            </a:r>
            <a:r>
              <a:rPr lang="en-US" dirty="0"/>
              <a:t>) over harvest bins (hold ½ ton)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DB25F4-22AB-4C96-B4B1-1C88F525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Vineyard Management</a:t>
            </a:r>
          </a:p>
        </p:txBody>
      </p:sp>
    </p:spTree>
    <p:extLst>
      <p:ext uri="{BB962C8B-B14F-4D97-AF65-F5344CB8AC3E}">
        <p14:creationId xmlns:p14="http://schemas.microsoft.com/office/powerpoint/2010/main" val="25099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853B17-86B2-4C19-89C1-1DBF36BFF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417638"/>
            <a:ext cx="10972800" cy="4821705"/>
          </a:xfrm>
        </p:spPr>
        <p:txBody>
          <a:bodyPr>
            <a:normAutofit/>
          </a:bodyPr>
          <a:lstStyle/>
          <a:p>
            <a:r>
              <a:rPr lang="en-US" dirty="0"/>
              <a:t>Old wood (on a cordon) is a reservoir for overwintering disease, Phomopsis in particular</a:t>
            </a:r>
          </a:p>
          <a:p>
            <a:r>
              <a:rPr lang="en-US" dirty="0"/>
              <a:t>Easier to teach, easier to learn</a:t>
            </a:r>
          </a:p>
          <a:p>
            <a:r>
              <a:rPr lang="en-US" dirty="0"/>
              <a:t>Pruning decisions are easier</a:t>
            </a:r>
          </a:p>
          <a:p>
            <a:r>
              <a:rPr lang="en-US" dirty="0"/>
              <a:t>Less shoot thinning (only one pass is needed vs 2 or more passes with spur pruning)</a:t>
            </a:r>
          </a:p>
          <a:p>
            <a:r>
              <a:rPr lang="en-US" dirty="0"/>
              <a:t>Some say more tying – yes you have to tie your canes to the fruiting wire each year.  But, when working with cordons, esp. wide spacing, you are always replacing cordons and tying.</a:t>
            </a:r>
          </a:p>
          <a:p>
            <a:endParaRPr lang="en-US" sz="3200" b="1" dirty="0"/>
          </a:p>
          <a:p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BFA38-0B35-43A3-9B47-86FBD5007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Cane Pruning</a:t>
            </a:r>
          </a:p>
        </p:txBody>
      </p:sp>
    </p:spTree>
    <p:extLst>
      <p:ext uri="{BB962C8B-B14F-4D97-AF65-F5344CB8AC3E}">
        <p14:creationId xmlns:p14="http://schemas.microsoft.com/office/powerpoint/2010/main" val="6322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5" name="Picture 7" descr="DSC0041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4" b="30170"/>
          <a:stretch/>
        </p:blipFill>
        <p:spPr>
          <a:xfrm>
            <a:off x="-80513" y="1591709"/>
            <a:ext cx="12663577" cy="522336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F6A22F-4294-4726-A542-BBFA99988119}"/>
              </a:ext>
            </a:extLst>
          </p:cNvPr>
          <p:cNvSpPr txBox="1"/>
          <p:nvPr/>
        </p:nvSpPr>
        <p:spPr>
          <a:xfrm>
            <a:off x="644105" y="485955"/>
            <a:ext cx="4658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Thank You!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5756B2-C902-47E1-87AB-83F7D51803A7}"/>
              </a:ext>
            </a:extLst>
          </p:cNvPr>
          <p:cNvSpPr txBox="1"/>
          <p:nvPr/>
        </p:nvSpPr>
        <p:spPr>
          <a:xfrm>
            <a:off x="7401464" y="299047"/>
            <a:ext cx="4658264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Maryland Wineries Association and</a:t>
            </a:r>
          </a:p>
          <a:p>
            <a:r>
              <a:rPr lang="en-US" i="1" dirty="0"/>
              <a:t>	My Advisory Panel:</a:t>
            </a:r>
          </a:p>
          <a:p>
            <a:r>
              <a:rPr lang="en-US" i="1" dirty="0"/>
              <a:t>		Kevin Atticks</a:t>
            </a:r>
          </a:p>
          <a:p>
            <a:r>
              <a:rPr lang="en-US" i="1" dirty="0"/>
              <a:t>		Ed Boyce</a:t>
            </a:r>
          </a:p>
          <a:p>
            <a:r>
              <a:rPr lang="en-US" i="1" dirty="0"/>
              <a:t>		Robert Butz</a:t>
            </a:r>
          </a:p>
          <a:p>
            <a:r>
              <a:rPr lang="en-US" i="1" dirty="0"/>
              <a:t>		Phineas Deford</a:t>
            </a:r>
          </a:p>
          <a:p>
            <a:r>
              <a:rPr lang="en-US" i="1" dirty="0"/>
              <a:t>		Joe Fiola</a:t>
            </a:r>
          </a:p>
          <a:p>
            <a:r>
              <a:rPr lang="en-US" i="1" dirty="0"/>
              <a:t>		John Levenberg</a:t>
            </a:r>
          </a:p>
          <a:p>
            <a:r>
              <a:rPr lang="en-US" i="1" dirty="0"/>
              <a:t>Maryland Grape Growers Association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485757-EFF6-44BA-BC9A-92740F287103}"/>
              </a:ext>
            </a:extLst>
          </p:cNvPr>
          <p:cNvSpPr txBox="1"/>
          <p:nvPr/>
        </p:nvSpPr>
        <p:spPr>
          <a:xfrm>
            <a:off x="7827033" y="6154698"/>
            <a:ext cx="380712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rigbyviniculture@gmail.com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984FA5-A08B-4B8D-B71D-CE6385E92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49" y="1481329"/>
            <a:ext cx="11283351" cy="4525963"/>
          </a:xfrm>
        </p:spPr>
        <p:txBody>
          <a:bodyPr/>
          <a:lstStyle/>
          <a:p>
            <a:r>
              <a:rPr lang="en-US" dirty="0"/>
              <a:t>Kevin Atticks, Executive Director, Maryland Wineries Association</a:t>
            </a:r>
          </a:p>
          <a:p>
            <a:r>
              <a:rPr lang="en-US" dirty="0"/>
              <a:t>Ed Boyce, Owner, Black Ankle Winery</a:t>
            </a:r>
          </a:p>
          <a:p>
            <a:r>
              <a:rPr lang="en-US" dirty="0"/>
              <a:t>Robert Butz, Owner, Windridge Vineyards</a:t>
            </a:r>
          </a:p>
          <a:p>
            <a:r>
              <a:rPr lang="en-US" dirty="0"/>
              <a:t>Phineas Deford, Boordy Vineyards</a:t>
            </a:r>
          </a:p>
          <a:p>
            <a:r>
              <a:rPr lang="en-US" dirty="0"/>
              <a:t>Dr. Joe Fiola, Viticulture Extension Specialist, University of MD</a:t>
            </a:r>
          </a:p>
          <a:p>
            <a:r>
              <a:rPr lang="en-US" dirty="0"/>
              <a:t>John Levenberg, Director of Winemaking, The Wine Collective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7D7921-347C-403F-8560-9E7906B2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Panel Members</a:t>
            </a:r>
          </a:p>
        </p:txBody>
      </p:sp>
    </p:spTree>
    <p:extLst>
      <p:ext uri="{BB962C8B-B14F-4D97-AF65-F5344CB8AC3E}">
        <p14:creationId xmlns:p14="http://schemas.microsoft.com/office/powerpoint/2010/main" val="103951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33F048-57E7-4AAB-99D1-897F20790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19850"/>
              </p:ext>
            </p:extLst>
          </p:nvPr>
        </p:nvGraphicFramePr>
        <p:xfrm>
          <a:off x="3807126" y="274638"/>
          <a:ext cx="748772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659">
                  <a:extLst>
                    <a:ext uri="{9D8B030D-6E8A-4147-A177-3AD203B41FA5}">
                      <a16:colId xmlns:a16="http://schemas.microsoft.com/office/drawing/2014/main" val="3164988606"/>
                    </a:ext>
                  </a:extLst>
                </a:gridCol>
                <a:gridCol w="1240859">
                  <a:extLst>
                    <a:ext uri="{9D8B030D-6E8A-4147-A177-3AD203B41FA5}">
                      <a16:colId xmlns:a16="http://schemas.microsoft.com/office/drawing/2014/main" val="1912986625"/>
                    </a:ext>
                  </a:extLst>
                </a:gridCol>
                <a:gridCol w="1620138">
                  <a:extLst>
                    <a:ext uri="{9D8B030D-6E8A-4147-A177-3AD203B41FA5}">
                      <a16:colId xmlns:a16="http://schemas.microsoft.com/office/drawing/2014/main" val="3158388437"/>
                    </a:ext>
                  </a:extLst>
                </a:gridCol>
                <a:gridCol w="2125071">
                  <a:extLst>
                    <a:ext uri="{9D8B030D-6E8A-4147-A177-3AD203B41FA5}">
                      <a16:colId xmlns:a16="http://schemas.microsoft.com/office/drawing/2014/main" val="2025708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Varieties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 of Wineries that want this grape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1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Cabernet Franc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65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Vidal 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3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Merlot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552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Cabernet Sauvignon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778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Chardonnay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0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Albariño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504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Traminette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7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Petit Verdot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72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Viognier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8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Chambourcin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91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7524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C351F2BB-2075-43D3-B2CB-660FDBB4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2564921" cy="1910720"/>
          </a:xfrm>
        </p:spPr>
        <p:txBody>
          <a:bodyPr>
            <a:normAutofit fontScale="90000"/>
          </a:bodyPr>
          <a:lstStyle/>
          <a:p>
            <a:r>
              <a:rPr lang="en-US" dirty="0"/>
              <a:t>Top Ten Varieties Wanted</a:t>
            </a:r>
          </a:p>
        </p:txBody>
      </p:sp>
    </p:spTree>
    <p:extLst>
      <p:ext uri="{BB962C8B-B14F-4D97-AF65-F5344CB8AC3E}">
        <p14:creationId xmlns:p14="http://schemas.microsoft.com/office/powerpoint/2010/main" val="375989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929E6AB-CA4F-4FC3-A0C0-95FC2EB9C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16409"/>
              </p:ext>
            </p:extLst>
          </p:nvPr>
        </p:nvGraphicFramePr>
        <p:xfrm>
          <a:off x="3427564" y="355495"/>
          <a:ext cx="7729266" cy="642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622">
                  <a:extLst>
                    <a:ext uri="{9D8B030D-6E8A-4147-A177-3AD203B41FA5}">
                      <a16:colId xmlns:a16="http://schemas.microsoft.com/office/drawing/2014/main" val="744923296"/>
                    </a:ext>
                  </a:extLst>
                </a:gridCol>
                <a:gridCol w="1226579">
                  <a:extLst>
                    <a:ext uri="{9D8B030D-6E8A-4147-A177-3AD203B41FA5}">
                      <a16:colId xmlns:a16="http://schemas.microsoft.com/office/drawing/2014/main" val="3266011531"/>
                    </a:ext>
                  </a:extLst>
                </a:gridCol>
                <a:gridCol w="1293396">
                  <a:extLst>
                    <a:ext uri="{9D8B030D-6E8A-4147-A177-3AD203B41FA5}">
                      <a16:colId xmlns:a16="http://schemas.microsoft.com/office/drawing/2014/main" val="2782505229"/>
                    </a:ext>
                  </a:extLst>
                </a:gridCol>
                <a:gridCol w="2095669">
                  <a:extLst>
                    <a:ext uri="{9D8B030D-6E8A-4147-A177-3AD203B41FA5}">
                      <a16:colId xmlns:a16="http://schemas.microsoft.com/office/drawing/2014/main" val="464157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Wineries that want this grape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77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Sauvignon 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86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Barbera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0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Petit Manseng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2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Pinot Gris/Grigio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07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Riesling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870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Tannat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62013"/>
                  </a:ext>
                </a:extLst>
              </a:tr>
              <a:tr h="477729">
                <a:tc>
                  <a:txBody>
                    <a:bodyPr/>
                    <a:lstStyle/>
                    <a:p>
                      <a:r>
                        <a:rPr lang="en-US" sz="2400" b="1" dirty="0"/>
                        <a:t>Malbec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93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Chardonel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8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Gruner Veltliner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69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Lemberger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44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Chenin 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50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14056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727FDD3-79CB-4960-9A0E-1EE5BEFF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3024996" cy="2336290"/>
          </a:xfrm>
        </p:spPr>
        <p:txBody>
          <a:bodyPr/>
          <a:lstStyle/>
          <a:p>
            <a:r>
              <a:rPr lang="en-US" dirty="0"/>
              <a:t>Other Varieties</a:t>
            </a:r>
          </a:p>
        </p:txBody>
      </p:sp>
    </p:spTree>
    <p:extLst>
      <p:ext uri="{BB962C8B-B14F-4D97-AF65-F5344CB8AC3E}">
        <p14:creationId xmlns:p14="http://schemas.microsoft.com/office/powerpoint/2010/main" val="361685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CE45BF-A60A-4E0D-AC62-91EA541A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3" y="360902"/>
            <a:ext cx="5141344" cy="3411717"/>
          </a:xfrm>
        </p:spPr>
        <p:txBody>
          <a:bodyPr/>
          <a:lstStyle/>
          <a:p>
            <a:r>
              <a:rPr lang="en-US" dirty="0"/>
              <a:t>Current Fruit Sources for Maryland Wineries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534197-E831-4BBB-9357-F0217EBB0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8407"/>
              </p:ext>
            </p:extLst>
          </p:nvPr>
        </p:nvGraphicFramePr>
        <p:xfrm>
          <a:off x="6096000" y="649857"/>
          <a:ext cx="4767532" cy="510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9">
                  <a:extLst>
                    <a:ext uri="{9D8B030D-6E8A-4147-A177-3AD203B41FA5}">
                      <a16:colId xmlns:a16="http://schemas.microsoft.com/office/drawing/2014/main" val="2827625187"/>
                    </a:ext>
                  </a:extLst>
                </a:gridCol>
                <a:gridCol w="1591173">
                  <a:extLst>
                    <a:ext uri="{9D8B030D-6E8A-4147-A177-3AD203B41FA5}">
                      <a16:colId xmlns:a16="http://schemas.microsoft.com/office/drawing/2014/main" val="97735550"/>
                    </a:ext>
                  </a:extLst>
                </a:gridCol>
              </a:tblGrid>
              <a:tr h="690642">
                <a:tc>
                  <a:txBody>
                    <a:bodyPr/>
                    <a:lstStyle/>
                    <a:p>
                      <a:r>
                        <a:rPr lang="en-US" dirty="0"/>
                        <a:t>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336590"/>
                  </a:ext>
                </a:extLst>
              </a:tr>
              <a:tr h="690642">
                <a:tc>
                  <a:txBody>
                    <a:bodyPr/>
                    <a:lstStyle/>
                    <a:p>
                      <a:r>
                        <a:rPr lang="en-US" sz="2400" b="1" dirty="0"/>
                        <a:t>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898436"/>
                  </a:ext>
                </a:extLst>
              </a:tr>
              <a:tr h="690642">
                <a:tc>
                  <a:txBody>
                    <a:bodyPr/>
                    <a:lstStyle/>
                    <a:p>
                      <a:r>
                        <a:rPr lang="en-US" sz="2400" b="1" dirty="0"/>
                        <a:t>Other MD Growers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042554"/>
                  </a:ext>
                </a:extLst>
              </a:tr>
              <a:tr h="690642">
                <a:tc>
                  <a:txBody>
                    <a:bodyPr/>
                    <a:lstStyle/>
                    <a:p>
                      <a:r>
                        <a:rPr lang="en-US" sz="2400" b="1" dirty="0"/>
                        <a:t>West Coast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225704"/>
                  </a:ext>
                </a:extLst>
              </a:tr>
              <a:tr h="964392">
                <a:tc>
                  <a:txBody>
                    <a:bodyPr/>
                    <a:lstStyle/>
                    <a:p>
                      <a:r>
                        <a:rPr lang="en-US" sz="2400" b="1" dirty="0"/>
                        <a:t>Other Mid-Atlantic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754405"/>
                  </a:ext>
                </a:extLst>
              </a:tr>
              <a:tr h="690642">
                <a:tc>
                  <a:txBody>
                    <a:bodyPr/>
                    <a:lstStyle/>
                    <a:p>
                      <a:r>
                        <a:rPr lang="en-US" sz="2400" b="1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95126"/>
                  </a:ext>
                </a:extLst>
              </a:tr>
              <a:tr h="690642">
                <a:tc>
                  <a:txBody>
                    <a:bodyPr/>
                    <a:lstStyle/>
                    <a:p>
                      <a:r>
                        <a:rPr lang="en-US" sz="2400" b="1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85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6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6B1B790-3BA6-48E3-8151-D99E4802B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884989"/>
              </p:ext>
            </p:extLst>
          </p:nvPr>
        </p:nvGraphicFramePr>
        <p:xfrm>
          <a:off x="477328" y="1969968"/>
          <a:ext cx="1032869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310">
                  <a:extLst>
                    <a:ext uri="{9D8B030D-6E8A-4147-A177-3AD203B41FA5}">
                      <a16:colId xmlns:a16="http://schemas.microsoft.com/office/drawing/2014/main" val="4198798119"/>
                    </a:ext>
                  </a:extLst>
                </a:gridCol>
                <a:gridCol w="1938068">
                  <a:extLst>
                    <a:ext uri="{9D8B030D-6E8A-4147-A177-3AD203B41FA5}">
                      <a16:colId xmlns:a16="http://schemas.microsoft.com/office/drawing/2014/main" val="376205639"/>
                    </a:ext>
                  </a:extLst>
                </a:gridCol>
                <a:gridCol w="1932317">
                  <a:extLst>
                    <a:ext uri="{9D8B030D-6E8A-4147-A177-3AD203B41FA5}">
                      <a16:colId xmlns:a16="http://schemas.microsoft.com/office/drawing/2014/main" val="23268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Number of wineries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34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That have bought grapes/juice from out of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758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That are seeking to purchase 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303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AF772A4-6B20-45A7-9CA8-695F1B00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Wineries….</a:t>
            </a:r>
          </a:p>
        </p:txBody>
      </p:sp>
    </p:spTree>
    <p:extLst>
      <p:ext uri="{BB962C8B-B14F-4D97-AF65-F5344CB8AC3E}">
        <p14:creationId xmlns:p14="http://schemas.microsoft.com/office/powerpoint/2010/main" val="327294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0BF030-13EB-43F5-BCBD-B40ED437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219426" cy="1237861"/>
          </a:xfrm>
        </p:spPr>
        <p:txBody>
          <a:bodyPr/>
          <a:lstStyle/>
          <a:p>
            <a:r>
              <a:rPr lang="en-US" dirty="0"/>
              <a:t>Importance of Buying Maryland Grapes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635B52-5A51-4F49-98BA-D9727A2E2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08926"/>
              </p:ext>
            </p:extLst>
          </p:nvPr>
        </p:nvGraphicFramePr>
        <p:xfrm>
          <a:off x="1362975" y="1512498"/>
          <a:ext cx="9057734" cy="458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740">
                  <a:extLst>
                    <a:ext uri="{9D8B030D-6E8A-4147-A177-3AD203B41FA5}">
                      <a16:colId xmlns:a16="http://schemas.microsoft.com/office/drawing/2014/main" val="2233909669"/>
                    </a:ext>
                  </a:extLst>
                </a:gridCol>
                <a:gridCol w="2208726">
                  <a:extLst>
                    <a:ext uri="{9D8B030D-6E8A-4147-A177-3AD203B41FA5}">
                      <a16:colId xmlns:a16="http://schemas.microsoft.com/office/drawing/2014/main" val="1695005852"/>
                    </a:ext>
                  </a:extLst>
                </a:gridCol>
                <a:gridCol w="2845268">
                  <a:extLst>
                    <a:ext uri="{9D8B030D-6E8A-4147-A177-3AD203B41FA5}">
                      <a16:colId xmlns:a16="http://schemas.microsoft.com/office/drawing/2014/main" val="3722290658"/>
                    </a:ext>
                  </a:extLst>
                </a:gridCol>
              </a:tblGrid>
              <a:tr h="880659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Number of Wineries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29089"/>
                  </a:ext>
                </a:extLst>
              </a:tr>
              <a:tr h="952026">
                <a:tc>
                  <a:txBody>
                    <a:bodyPr/>
                    <a:lstStyle/>
                    <a:p>
                      <a:r>
                        <a:rPr lang="en-US" sz="2400" b="1" dirty="0"/>
                        <a:t>Extremely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943711"/>
                  </a:ext>
                </a:extLst>
              </a:tr>
              <a:tr h="551571">
                <a:tc>
                  <a:txBody>
                    <a:bodyPr/>
                    <a:lstStyle/>
                    <a:p>
                      <a:r>
                        <a:rPr lang="en-US" sz="2400" b="1" dirty="0"/>
                        <a:t>Very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472238"/>
                  </a:ext>
                </a:extLst>
              </a:tr>
              <a:tr h="551571">
                <a:tc>
                  <a:txBody>
                    <a:bodyPr/>
                    <a:lstStyle/>
                    <a:p>
                      <a:r>
                        <a:rPr lang="en-US" sz="2400" b="1" dirty="0"/>
                        <a:t>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914149"/>
                  </a:ext>
                </a:extLst>
              </a:tr>
              <a:tr h="544014">
                <a:tc>
                  <a:txBody>
                    <a:bodyPr/>
                    <a:lstStyle/>
                    <a:p>
                      <a:r>
                        <a:rPr lang="en-US" sz="2400" b="1" dirty="0"/>
                        <a:t>Some Importance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213225"/>
                  </a:ext>
                </a:extLst>
              </a:tr>
              <a:tr h="551571">
                <a:tc>
                  <a:txBody>
                    <a:bodyPr/>
                    <a:lstStyle/>
                    <a:p>
                      <a:r>
                        <a:rPr lang="en-US" sz="2400" b="1" dirty="0"/>
                        <a:t>Not Important at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3311"/>
                  </a:ext>
                </a:extLst>
              </a:tr>
              <a:tr h="551571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18203"/>
                  </a:ext>
                </a:extLst>
              </a:tr>
            </a:tbl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25BC7B61-8E94-4F6F-8D26-20A21E9B5CC8}"/>
              </a:ext>
            </a:extLst>
          </p:cNvPr>
          <p:cNvSpPr/>
          <p:nvPr/>
        </p:nvSpPr>
        <p:spPr>
          <a:xfrm>
            <a:off x="8338868" y="2421147"/>
            <a:ext cx="448574" cy="1420483"/>
          </a:xfrm>
          <a:prstGeom prst="rightBrace">
            <a:avLst>
              <a:gd name="adj1" fmla="val 8333"/>
              <a:gd name="adj2" fmla="val 4959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04B1F-9A57-4390-9201-75C73C4BFB7E}"/>
              </a:ext>
            </a:extLst>
          </p:cNvPr>
          <p:cNvSpPr txBox="1"/>
          <p:nvPr/>
        </p:nvSpPr>
        <p:spPr>
          <a:xfrm>
            <a:off x="10426935" y="316739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86%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4ADFEFC-2277-4BAF-86EC-2919D87FE392}"/>
              </a:ext>
            </a:extLst>
          </p:cNvPr>
          <p:cNvSpPr/>
          <p:nvPr/>
        </p:nvSpPr>
        <p:spPr>
          <a:xfrm>
            <a:off x="9952007" y="2421147"/>
            <a:ext cx="448574" cy="1972574"/>
          </a:xfrm>
          <a:prstGeom prst="rightBrace">
            <a:avLst>
              <a:gd name="adj1" fmla="val 8333"/>
              <a:gd name="adj2" fmla="val 4959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EB7254-1C67-4C35-A31E-531D28048753}"/>
              </a:ext>
            </a:extLst>
          </p:cNvPr>
          <p:cNvSpPr txBox="1"/>
          <p:nvPr/>
        </p:nvSpPr>
        <p:spPr>
          <a:xfrm>
            <a:off x="8939842" y="30581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53%</a:t>
            </a:r>
          </a:p>
        </p:txBody>
      </p:sp>
    </p:spTree>
    <p:extLst>
      <p:ext uri="{BB962C8B-B14F-4D97-AF65-F5344CB8AC3E}">
        <p14:creationId xmlns:p14="http://schemas.microsoft.com/office/powerpoint/2010/main" val="122909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E30437-1DDC-47F7-BD1B-23F24A3F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497" y="250547"/>
            <a:ext cx="10972800" cy="948306"/>
          </a:xfrm>
        </p:spPr>
        <p:txBody>
          <a:bodyPr/>
          <a:lstStyle/>
          <a:p>
            <a:r>
              <a:rPr lang="en-US" dirty="0"/>
              <a:t>How Do Wineries Prefer to Pay?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A7DCD2-4C3C-4E2A-A4F5-7A154F95E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68281"/>
              </p:ext>
            </p:extLst>
          </p:nvPr>
        </p:nvGraphicFramePr>
        <p:xfrm>
          <a:off x="864508" y="1198853"/>
          <a:ext cx="8127999" cy="185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159238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99028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02819993"/>
                    </a:ext>
                  </a:extLst>
                </a:gridCol>
              </a:tblGrid>
              <a:tr h="51490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Number of Wineries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235187"/>
                  </a:ext>
                </a:extLst>
              </a:tr>
              <a:tr h="51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By the ton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41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93%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88705"/>
                  </a:ext>
                </a:extLst>
              </a:tr>
              <a:tr h="518336">
                <a:tc>
                  <a:txBody>
                    <a:bodyPr/>
                    <a:lstStyle/>
                    <a:p>
                      <a:r>
                        <a:rPr lang="en-US" sz="2400" b="1" dirty="0"/>
                        <a:t>By the 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369528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343CD7A2-8A0B-4BAA-879F-C0D98FCA8E07}"/>
              </a:ext>
            </a:extLst>
          </p:cNvPr>
          <p:cNvSpPr txBox="1">
            <a:spLocks/>
          </p:cNvSpPr>
          <p:nvPr/>
        </p:nvSpPr>
        <p:spPr>
          <a:xfrm>
            <a:off x="503208" y="4338289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E9EF8E6-C7F9-4064-87DC-28609664D486}"/>
              </a:ext>
            </a:extLst>
          </p:cNvPr>
          <p:cNvSpPr txBox="1">
            <a:spLocks/>
          </p:cNvSpPr>
          <p:nvPr/>
        </p:nvSpPr>
        <p:spPr>
          <a:xfrm>
            <a:off x="795497" y="3659340"/>
            <a:ext cx="7572126" cy="89384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Additional Incentives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3506AC-4420-4387-89A9-D984BCF0F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36321"/>
              </p:ext>
            </p:extLst>
          </p:nvPr>
        </p:nvGraphicFramePr>
        <p:xfrm>
          <a:off x="864508" y="4559719"/>
          <a:ext cx="9478563" cy="18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521">
                  <a:extLst>
                    <a:ext uri="{9D8B030D-6E8A-4147-A177-3AD203B41FA5}">
                      <a16:colId xmlns:a16="http://schemas.microsoft.com/office/drawing/2014/main" val="3315923866"/>
                    </a:ext>
                  </a:extLst>
                </a:gridCol>
                <a:gridCol w="3159521">
                  <a:extLst>
                    <a:ext uri="{9D8B030D-6E8A-4147-A177-3AD203B41FA5}">
                      <a16:colId xmlns:a16="http://schemas.microsoft.com/office/drawing/2014/main" val="69902898"/>
                    </a:ext>
                  </a:extLst>
                </a:gridCol>
                <a:gridCol w="3159521">
                  <a:extLst>
                    <a:ext uri="{9D8B030D-6E8A-4147-A177-3AD203B41FA5}">
                      <a16:colId xmlns:a16="http://schemas.microsoft.com/office/drawing/2014/main" val="1602819993"/>
                    </a:ext>
                  </a:extLst>
                </a:gridCol>
              </a:tblGrid>
              <a:tr h="501844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Number of Wineries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235187"/>
                  </a:ext>
                </a:extLst>
              </a:tr>
              <a:tr h="51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Multi-year contract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27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46%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88705"/>
                  </a:ext>
                </a:extLst>
              </a:tr>
              <a:tr h="518336">
                <a:tc>
                  <a:txBody>
                    <a:bodyPr/>
                    <a:lstStyle/>
                    <a:p>
                      <a:r>
                        <a:rPr lang="en-US" sz="2400" b="1" dirty="0"/>
                        <a:t>Quality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369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05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 theme for clases">
  <a:themeElements>
    <a:clrScheme name="Custom 4">
      <a:dk1>
        <a:srgbClr val="003300"/>
      </a:dk1>
      <a:lt1>
        <a:sysClr val="window" lastClr="FFFFFF"/>
      </a:lt1>
      <a:dk2>
        <a:srgbClr val="663300"/>
      </a:dk2>
      <a:lt2>
        <a:srgbClr val="FFFFFF"/>
      </a:lt2>
      <a:accent1>
        <a:srgbClr val="006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 theme for clases" id="{08F37577-71E5-4CB0-BD6A-B98319B2DD31}" vid="{98E5C299-C769-46B2-A978-F9434E1941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theme for clases</Template>
  <TotalTime>10986</TotalTime>
  <Words>1852</Words>
  <Application>Microsoft Office PowerPoint</Application>
  <PresentationFormat>Widescreen</PresentationFormat>
  <Paragraphs>539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Lucida Sans Unicode</vt:lpstr>
      <vt:lpstr>Verdana</vt:lpstr>
      <vt:lpstr>Wingdings 2</vt:lpstr>
      <vt:lpstr>Wingdings 3</vt:lpstr>
      <vt:lpstr>PP theme for clases</vt:lpstr>
      <vt:lpstr>Growing Maryland Wine Industry Together</vt:lpstr>
      <vt:lpstr>Maryland Wineries Association Grape Grower Initiative</vt:lpstr>
      <vt:lpstr>Advisory Panel Members</vt:lpstr>
      <vt:lpstr>Top Ten Varieties Wanted</vt:lpstr>
      <vt:lpstr>Other Varieties</vt:lpstr>
      <vt:lpstr>Current Fruit Sources for Maryland Wineries</vt:lpstr>
      <vt:lpstr>Number of Wineries….</vt:lpstr>
      <vt:lpstr>Importance of Buying Maryland Grapes</vt:lpstr>
      <vt:lpstr>How Do Wineries Prefer to Pay?</vt:lpstr>
      <vt:lpstr>Winery and Grower Relationship</vt:lpstr>
      <vt:lpstr>Communication</vt:lpstr>
      <vt:lpstr>Quality Expectations</vt:lpstr>
      <vt:lpstr>Assumptions</vt:lpstr>
      <vt:lpstr>Income</vt:lpstr>
      <vt:lpstr>Varieties</vt:lpstr>
      <vt:lpstr>Purchasing Grapes</vt:lpstr>
      <vt:lpstr>PowerPoint Presentation</vt:lpstr>
      <vt:lpstr>PowerPoint Presentation</vt:lpstr>
      <vt:lpstr>PowerPoint Presentation</vt:lpstr>
      <vt:lpstr>PowerPoint Presentation</vt:lpstr>
      <vt:lpstr>Expenses Not Included in Tool</vt:lpstr>
      <vt:lpstr>Capital Expenses - Equipment</vt:lpstr>
      <vt:lpstr>Installation Expenses</vt:lpstr>
      <vt:lpstr>Maintenance Expenses</vt:lpstr>
      <vt:lpstr>Vineyard Layout</vt:lpstr>
      <vt:lpstr>Vineyard Management</vt:lpstr>
      <vt:lpstr>Why Cane Pruning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Maryland Wine Industry Together</dc:title>
  <dc:creator>Joyce Rigby</dc:creator>
  <cp:lastModifiedBy>Joyce Rigby</cp:lastModifiedBy>
  <cp:revision>50</cp:revision>
  <dcterms:created xsi:type="dcterms:W3CDTF">2020-02-07T16:01:41Z</dcterms:created>
  <dcterms:modified xsi:type="dcterms:W3CDTF">2020-02-27T10:52:54Z</dcterms:modified>
</cp:coreProperties>
</file>