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81" r:id="rId3"/>
    <p:sldId id="260" r:id="rId4"/>
    <p:sldId id="380" r:id="rId5"/>
    <p:sldId id="367" r:id="rId6"/>
    <p:sldId id="391" r:id="rId7"/>
    <p:sldId id="276" r:id="rId8"/>
    <p:sldId id="268" r:id="rId9"/>
    <p:sldId id="281" r:id="rId10"/>
    <p:sldId id="393" r:id="rId11"/>
    <p:sldId id="305" r:id="rId12"/>
    <p:sldId id="394" r:id="rId13"/>
    <p:sldId id="383" r:id="rId14"/>
    <p:sldId id="395" r:id="rId15"/>
    <p:sldId id="306" r:id="rId16"/>
    <p:sldId id="298" r:id="rId17"/>
    <p:sldId id="300" r:id="rId18"/>
    <p:sldId id="311" r:id="rId19"/>
    <p:sldId id="398" r:id="rId20"/>
    <p:sldId id="384" r:id="rId21"/>
    <p:sldId id="399" r:id="rId22"/>
    <p:sldId id="386" r:id="rId23"/>
    <p:sldId id="312" r:id="rId24"/>
    <p:sldId id="387" r:id="rId25"/>
    <p:sldId id="392" r:id="rId26"/>
    <p:sldId id="316" r:id="rId27"/>
    <p:sldId id="317" r:id="rId28"/>
    <p:sldId id="313" r:id="rId29"/>
    <p:sldId id="375" r:id="rId30"/>
    <p:sldId id="378" r:id="rId31"/>
    <p:sldId id="373" r:id="rId32"/>
    <p:sldId id="376" r:id="rId33"/>
    <p:sldId id="321" r:id="rId34"/>
    <p:sldId id="389" r:id="rId35"/>
    <p:sldId id="396" r:id="rId36"/>
    <p:sldId id="397" r:id="rId37"/>
    <p:sldId id="400" r:id="rId38"/>
    <p:sldId id="390" r:id="rId3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 autoAdjust="0"/>
    <p:restoredTop sz="93848" autoAdjust="0"/>
  </p:normalViewPr>
  <p:slideViewPr>
    <p:cSldViewPr snapToGrid="0">
      <p:cViewPr varScale="1">
        <p:scale>
          <a:sx n="64" d="100"/>
          <a:sy n="64" d="100"/>
        </p:scale>
        <p:origin x="10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816E2E5-4496-4D92-8BCA-3188154B90AD}" type="datetimeFigureOut">
              <a:rPr lang="en-US" smtClean="0"/>
              <a:t>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D13AF20-0F55-4F95-B64B-8A009424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54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8FCA91-9557-4E89-A869-F47947C3958F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39F7CD5-50AB-4F4F-A464-8583D28264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7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2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53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n app to deliver IPM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031EE-E75D-48F2-91EB-557DD586BD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6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13A8D-600F-4EAF-8554-B98FB65F4E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93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5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3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4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9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6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6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F7CD5-50AB-4F4F-A464-8583D28264B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9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1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3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3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2700"/>
            </a:lvl1pPr>
            <a:lvl2pPr lvl="1" algn="ctr">
              <a:spcBef>
                <a:spcPts val="0"/>
              </a:spcBef>
              <a:buSzPct val="100000"/>
              <a:defRPr sz="2700"/>
            </a:lvl2pPr>
            <a:lvl3pPr lvl="2" algn="ctr">
              <a:spcBef>
                <a:spcPts val="0"/>
              </a:spcBef>
              <a:buSzPct val="100000"/>
              <a:defRPr sz="2700"/>
            </a:lvl3pPr>
            <a:lvl4pPr lvl="3" algn="ctr">
              <a:spcBef>
                <a:spcPts val="0"/>
              </a:spcBef>
              <a:buSzPct val="100000"/>
              <a:defRPr sz="2700"/>
            </a:lvl4pPr>
            <a:lvl5pPr lvl="4" algn="ctr">
              <a:spcBef>
                <a:spcPts val="0"/>
              </a:spcBef>
              <a:buSzPct val="100000"/>
              <a:defRPr sz="2700"/>
            </a:lvl5pPr>
            <a:lvl6pPr lvl="5" algn="ctr">
              <a:spcBef>
                <a:spcPts val="0"/>
              </a:spcBef>
              <a:buSzPct val="100000"/>
              <a:defRPr sz="2700"/>
            </a:lvl6pPr>
            <a:lvl7pPr lvl="6" algn="ctr">
              <a:spcBef>
                <a:spcPts val="0"/>
              </a:spcBef>
              <a:buSzPct val="100000"/>
              <a:defRPr sz="2700"/>
            </a:lvl7pPr>
            <a:lvl8pPr lvl="7" algn="ctr">
              <a:spcBef>
                <a:spcPts val="0"/>
              </a:spcBef>
              <a:buSzPct val="100000"/>
              <a:defRPr sz="2700"/>
            </a:lvl8pPr>
            <a:lvl9pPr lvl="8" algn="ctr">
              <a:spcBef>
                <a:spcPts val="0"/>
              </a:spcBef>
              <a:buSzPct val="100000"/>
              <a:defRPr sz="27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280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9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8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5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7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7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7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F718B-60F4-4A13-AB42-A767DC7CEF62}" type="datetimeFigureOut">
              <a:rPr lang="en-US" smtClean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F1357-1DB1-4781-BC38-F544A81C6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hyperlink" Target="about:blank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
</file>

<file path=ppt/slides/_rels/slide27.xml.rels><?xml version="1.0" encoding="UTF-8" standalone="yes"?>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about:blank" TargetMode="External"/></Relationships>
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8.xml.rels><?xml version="1.0" encoding="UTF-8" standalone="yes"?>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7.xml"/></Relationships>
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251" y="2009766"/>
            <a:ext cx="8232456" cy="2344294"/>
          </a:xfrm>
        </p:spPr>
        <p:txBody>
          <a:bodyPr>
            <a:normAutofit/>
          </a:bodyPr>
          <a:lstStyle/>
          <a:p>
            <a:r>
              <a:rPr lang="en-US" sz="5300" b="1" i="1" dirty="0" smtClean="0">
                <a:solidFill>
                  <a:srgbClr val="00B050"/>
                </a:solidFill>
              </a:rPr>
              <a:t>A Review of Grape Diseases and Their Management</a:t>
            </a:r>
            <a:r>
              <a:rPr lang="en-US" sz="3375" dirty="0">
                <a:solidFill>
                  <a:srgbClr val="00B050"/>
                </a:solidFill>
              </a:rPr>
              <a:t/>
            </a:r>
            <a:br>
              <a:rPr lang="en-US" sz="3375" dirty="0">
                <a:solidFill>
                  <a:srgbClr val="00B050"/>
                </a:solidFill>
              </a:rPr>
            </a:br>
            <a:endParaRPr lang="en-US" sz="3375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737" y="4678854"/>
            <a:ext cx="6635068" cy="145094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Mengjun Hu</a:t>
            </a:r>
          </a:p>
          <a:p>
            <a:r>
              <a:rPr lang="en-US" dirty="0" smtClean="0"/>
              <a:t>Department of Plant Science and Landscape Architecture </a:t>
            </a:r>
          </a:p>
          <a:p>
            <a:r>
              <a:rPr lang="en-US" dirty="0" smtClean="0"/>
              <a:t>University of Maryland </a:t>
            </a:r>
          </a:p>
        </p:txBody>
      </p:sp>
      <p:pic>
        <p:nvPicPr>
          <p:cNvPr id="5" name="Picture 4" descr="Image result for agnr umd">
            <a:extLst>
              <a:ext uri="{FF2B5EF4-FFF2-40B4-BE49-F238E27FC236}">
                <a16:creationId xmlns:a16="http://schemas.microsoft.com/office/drawing/2014/main" id="{195C880B-A445-48CD-B043-95B772F1D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8200" r="10497" b="26939"/>
          <a:stretch/>
        </p:blipFill>
        <p:spPr bwMode="auto">
          <a:xfrm>
            <a:off x="349251" y="76065"/>
            <a:ext cx="5035550" cy="11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UMD extension">
            <a:extLst>
              <a:ext uri="{FF2B5EF4-FFF2-40B4-BE49-F238E27FC236}">
                <a16:creationId xmlns:a16="http://schemas.microsoft.com/office/drawing/2014/main" id="{0255741F-8DC7-4EFB-AAED-0325FCA2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010" y="217955"/>
            <a:ext cx="2682757" cy="87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grape downy mildew life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29" y="1004784"/>
            <a:ext cx="7197032" cy="49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1455" y="1380744"/>
            <a:ext cx="615553" cy="4709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Life Cycle of Downy Mildew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6065" y="6089904"/>
            <a:ext cx="676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roximanova"/>
              </a:rPr>
              <a:t>Adapted </a:t>
            </a:r>
            <a:r>
              <a:rPr lang="en-US" dirty="0">
                <a:solidFill>
                  <a:srgbClr val="000000"/>
                </a:solidFill>
                <a:latin typeface="proximanova"/>
              </a:rPr>
              <a:t>from Grape IPM Disease Identification Sheet No. </a:t>
            </a:r>
            <a:r>
              <a:rPr lang="en-US" dirty="0" smtClean="0">
                <a:solidFill>
                  <a:srgbClr val="000000"/>
                </a:solidFill>
                <a:latin typeface="proximanova"/>
              </a:rPr>
              <a:t>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57511"/>
            <a:ext cx="7886700" cy="591626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Black </a:t>
            </a:r>
            <a:r>
              <a:rPr lang="en-US" sz="3200" b="1" i="1" dirty="0" smtClean="0">
                <a:solidFill>
                  <a:srgbClr val="00B050"/>
                </a:solidFill>
              </a:rPr>
              <a:t>rot (leaf and fruit)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149137"/>
            <a:ext cx="7886700" cy="23875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Epidemics can cause major yield losses</a:t>
            </a:r>
          </a:p>
          <a:p>
            <a:pPr marL="0" indent="0">
              <a:buNone/>
            </a:pPr>
            <a:r>
              <a:rPr lang="en-US" sz="1800" b="1" dirty="0"/>
              <a:t>Diagnostic symptoms: </a:t>
            </a:r>
          </a:p>
          <a:p>
            <a:pPr marL="0" indent="0">
              <a:buNone/>
            </a:pPr>
            <a:r>
              <a:rPr lang="en-US" sz="1800" dirty="0"/>
              <a:t>- Red leaf spot with </a:t>
            </a:r>
            <a:r>
              <a:rPr lang="en-US" sz="1800" dirty="0" smtClean="0"/>
              <a:t>very small </a:t>
            </a:r>
            <a:r>
              <a:rPr lang="en-US" sz="1800" dirty="0"/>
              <a:t>black bodies</a:t>
            </a:r>
          </a:p>
          <a:p>
            <a:pPr marL="0" indent="0">
              <a:buNone/>
            </a:pPr>
            <a:r>
              <a:rPr lang="en-US" sz="1800" dirty="0"/>
              <a:t>- Blackening of immature berries starting early in the season</a:t>
            </a:r>
          </a:p>
          <a:p>
            <a:pPr marL="0" indent="0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Pre-bloom to 2 weeks post bloom is the most critical spray time</a:t>
            </a:r>
          </a:p>
          <a:p>
            <a:pPr marL="0" indent="0">
              <a:buNone/>
            </a:pPr>
            <a:r>
              <a:rPr lang="en-US" sz="1800" b="1" dirty="0"/>
              <a:t>Berries become resistant with age: may have to spray until 6 weeks post </a:t>
            </a:r>
            <a:r>
              <a:rPr lang="en-US" sz="1800" b="1" dirty="0" smtClean="0"/>
              <a:t>bloom</a:t>
            </a:r>
          </a:p>
          <a:p>
            <a:pPr marL="0" indent="0">
              <a:buNone/>
            </a:pPr>
            <a:r>
              <a:rPr lang="en-US" sz="1800" b="1" dirty="0" smtClean="0"/>
              <a:t>Effective fungicides: Abound, Sovran, Flint, </a:t>
            </a:r>
            <a:r>
              <a:rPr lang="en-US" sz="1800" b="1" dirty="0" err="1" smtClean="0"/>
              <a:t>Mancozeb</a:t>
            </a:r>
            <a:r>
              <a:rPr lang="en-US" sz="1800" b="1" dirty="0" smtClean="0"/>
              <a:t>, Rally etc.</a:t>
            </a:r>
            <a:endParaRPr lang="en-US" b="1" dirty="0"/>
          </a:p>
        </p:txBody>
      </p:sp>
      <p:pic>
        <p:nvPicPr>
          <p:cNvPr id="20482" name="Picture 2" descr="https://grapesandwine.cals.cornell.edu/sites/grapesandwine.cals.cornell.edu/files/shared/images/Weigle-Blackrot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00" y="3906909"/>
            <a:ext cx="1482974" cy="22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grapesandwine.cals.cornell.edu/sites/grapesandwine.cals.cornell.edu/files/shared/images/BRfoliar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74" y="3906909"/>
            <a:ext cx="2958060" cy="22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6199311"/>
            <a:ext cx="77705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FACT SHEET FOR BLACK ROT: https://grapesandwine.cals.cornell.edu/newsletters/appellation-cornell/2014-newsletters/issue-17/managing-black-rot</a:t>
            </a:r>
          </a:p>
        </p:txBody>
      </p:sp>
    </p:spTree>
    <p:extLst>
      <p:ext uri="{BB962C8B-B14F-4D97-AF65-F5344CB8AC3E}">
        <p14:creationId xmlns:p14="http://schemas.microsoft.com/office/powerpoint/2010/main" val="23989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08" y="612648"/>
            <a:ext cx="7518398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455" y="1316736"/>
            <a:ext cx="615553" cy="4709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Life Cycle of Grape Black Rot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57511"/>
            <a:ext cx="7886700" cy="591626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Powdery mildew (leaf and fruit)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149137"/>
            <a:ext cx="7886700" cy="2387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Generally less important in Mid-Atlantic region 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Diagnostic symptoms: </a:t>
            </a:r>
          </a:p>
          <a:p>
            <a:pPr marL="0" indent="0">
              <a:buNone/>
            </a:pPr>
            <a:r>
              <a:rPr lang="en-US" sz="1800" dirty="0" smtClean="0"/>
              <a:t>- Vary with the source of inoculum, tissue age, and the age of the mildew colony</a:t>
            </a:r>
          </a:p>
          <a:p>
            <a:pPr marL="0" indent="0">
              <a:buNone/>
            </a:pPr>
            <a:r>
              <a:rPr lang="en-US" sz="1800" b="1" i="1" dirty="0"/>
              <a:t>- </a:t>
            </a:r>
            <a:r>
              <a:rPr lang="en-US" sz="1800" dirty="0"/>
              <a:t>C</a:t>
            </a:r>
            <a:r>
              <a:rPr lang="en-US" sz="1800" dirty="0" smtClean="0"/>
              <a:t>haracteristic </a:t>
            </a:r>
            <a:r>
              <a:rPr lang="en-US" sz="1800" dirty="0"/>
              <a:t>powdery or dusty appearance</a:t>
            </a:r>
          </a:p>
          <a:p>
            <a:pPr marL="0" indent="0"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 2 to 6 weeks following bud break typically is the </a:t>
            </a:r>
            <a:r>
              <a:rPr lang="en-US" sz="1800" b="1" i="1" dirty="0">
                <a:solidFill>
                  <a:srgbClr val="FF0000"/>
                </a:solidFill>
              </a:rPr>
              <a:t>most critical spray </a:t>
            </a:r>
            <a:r>
              <a:rPr lang="en-US" sz="1800" b="1" i="1" dirty="0" smtClean="0">
                <a:solidFill>
                  <a:srgbClr val="FF0000"/>
                </a:solidFill>
              </a:rPr>
              <a:t>time in the Mid- Atlantic</a:t>
            </a:r>
          </a:p>
          <a:p>
            <a:pPr marL="0" indent="0">
              <a:buNone/>
            </a:pPr>
            <a:r>
              <a:rPr lang="en-US" sz="1800" b="1" dirty="0" smtClean="0"/>
              <a:t>Effective fungicides: Sulfur, </a:t>
            </a:r>
            <a:r>
              <a:rPr lang="en-US" sz="1800" b="1" dirty="0" err="1" smtClean="0"/>
              <a:t>Vivando</a:t>
            </a:r>
            <a:r>
              <a:rPr lang="en-US" sz="1800" b="1" dirty="0" smtClean="0"/>
              <a:t>, Luna Experience, Procure, Rally etc.</a:t>
            </a:r>
            <a:endParaRPr lang="en-US" sz="1800" b="1" dirty="0"/>
          </a:p>
        </p:txBody>
      </p:sp>
      <p:sp>
        <p:nvSpPr>
          <p:cNvPr id="4" name="Rectangle 3"/>
          <p:cNvSpPr/>
          <p:nvPr/>
        </p:nvSpPr>
        <p:spPr>
          <a:xfrm>
            <a:off x="685799" y="6133728"/>
            <a:ext cx="7672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FACT SHEET FOR POWDERY MILDEW: http://www.practicalwinery.com/marapr03/marapr03p16.htm</a:t>
            </a:r>
          </a:p>
        </p:txBody>
      </p:sp>
      <p:pic>
        <p:nvPicPr>
          <p:cNvPr id="2056" name="Picture 8" descr="Grapevine leaf with covering of ash-grey mild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614124"/>
            <a:ext cx="4612601" cy="210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40" y="3471240"/>
            <a:ext cx="2239240" cy="29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hioline.osu.edu/sites/ohioline/files/imce/Plant_Pathology/PLPATH-FRU-37-Powdery-Mildew-Grape-figure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405082"/>
            <a:ext cx="7598537" cy="56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55" y="1106424"/>
            <a:ext cx="615553" cy="4709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Life Cycle of Powdery Mildew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6065" y="6089904"/>
            <a:ext cx="676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roximanova"/>
              </a:rPr>
              <a:t>Adapted </a:t>
            </a:r>
            <a:r>
              <a:rPr lang="en-US" dirty="0">
                <a:solidFill>
                  <a:srgbClr val="000000"/>
                </a:solidFill>
                <a:latin typeface="proximanova"/>
              </a:rPr>
              <a:t>from Grape IPM Disease Identification Sheet No.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35" y="512122"/>
            <a:ext cx="8243297" cy="1159848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Downy mildew is easily confused with Powdery mildew</a:t>
            </a:r>
            <a:br>
              <a:rPr lang="en-US" sz="2800" b="1" i="1" dirty="0">
                <a:solidFill>
                  <a:srgbClr val="00B050"/>
                </a:solidFill>
              </a:rPr>
            </a:br>
            <a:r>
              <a:rPr lang="en-US" sz="2000" b="1" i="1" dirty="0">
                <a:solidFill>
                  <a:srgbClr val="00B050"/>
                </a:solidFill>
              </a:rPr>
              <a:t>Controlled VERY differently</a:t>
            </a:r>
            <a:br>
              <a:rPr lang="en-US" sz="2000" b="1" i="1" dirty="0">
                <a:solidFill>
                  <a:srgbClr val="00B050"/>
                </a:solidFill>
              </a:rPr>
            </a:br>
            <a:r>
              <a:rPr lang="en-US" sz="2000" b="1" i="1" dirty="0">
                <a:solidFill>
                  <a:srgbClr val="00B050"/>
                </a:solidFill>
              </a:rPr>
              <a:t>How to tell them apart:</a:t>
            </a:r>
          </a:p>
        </p:txBody>
      </p:sp>
      <p:pic>
        <p:nvPicPr>
          <p:cNvPr id="10242" name="Picture 2" descr="http://upload.wikimedia.org/wikipedia/commons/b/b8/Downy_and_Powdery_mildew_on_grape_lea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90"/>
          <a:stretch/>
        </p:blipFill>
        <p:spPr bwMode="auto">
          <a:xfrm>
            <a:off x="3247177" y="2805123"/>
            <a:ext cx="2020068" cy="31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commons/b/b8/Downy_and_Powdery_mildew_on_grape_lea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6822" y="2805122"/>
            <a:ext cx="1669128" cy="29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8023" y="2040566"/>
            <a:ext cx="324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DOWNY: White mildew is on </a:t>
            </a:r>
            <a:r>
              <a:rPr lang="en-US" b="1" dirty="0"/>
              <a:t>leaf underside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8437" y="2017810"/>
            <a:ext cx="243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POWDERY: White mildew is on </a:t>
            </a:r>
            <a:r>
              <a:rPr lang="en-US" b="1" dirty="0"/>
              <a:t>leaf top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997" y="3174833"/>
            <a:ext cx="2957685" cy="22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13" y="613125"/>
            <a:ext cx="8290437" cy="620315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Phomopsis cane and leaf spot (and fruit spot)</a:t>
            </a:r>
          </a:p>
        </p:txBody>
      </p:sp>
      <p:pic>
        <p:nvPicPr>
          <p:cNvPr id="8" name="Picture 4" descr="http://www.ipm.ucdavis.edu/PMG/IMAGES/P/D-GR-PVIT-BT.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4" y="3932341"/>
            <a:ext cx="3299706" cy="21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4605" y="1338956"/>
            <a:ext cx="8149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Diagnostic symptoms:</a:t>
            </a:r>
          </a:p>
          <a:p>
            <a:r>
              <a:rPr lang="en-US" dirty="0"/>
              <a:t>-Black spots and scabs on green shoot</a:t>
            </a:r>
          </a:p>
          <a:p>
            <a:r>
              <a:rPr lang="en-US" dirty="0"/>
              <a:t>-Old shoots bleached with black spots</a:t>
            </a:r>
          </a:p>
          <a:p>
            <a:r>
              <a:rPr lang="en-US" b="1" dirty="0"/>
              <a:t>Inoculum in wood and </a:t>
            </a:r>
            <a:r>
              <a:rPr lang="en-US" b="1" dirty="0" smtClean="0"/>
              <a:t>canes</a:t>
            </a:r>
          </a:p>
          <a:p>
            <a:r>
              <a:rPr lang="en-US" b="1" dirty="0" smtClean="0"/>
              <a:t>Sanitation is important (Dormant pruning)</a:t>
            </a:r>
            <a:endParaRPr lang="en-US" b="1" dirty="0"/>
          </a:p>
          <a:p>
            <a:r>
              <a:rPr lang="en-US" b="1" i="1" dirty="0">
                <a:solidFill>
                  <a:srgbClr val="FF0000"/>
                </a:solidFill>
              </a:rPr>
              <a:t>Spray from 1” shoot growth through fruit </a:t>
            </a:r>
            <a:r>
              <a:rPr lang="en-US" b="1" i="1" dirty="0" smtClean="0">
                <a:solidFill>
                  <a:srgbClr val="FF0000"/>
                </a:solidFill>
              </a:rPr>
              <a:t>set (Broad-spectrum protectants)</a:t>
            </a:r>
          </a:p>
          <a:p>
            <a:r>
              <a:rPr lang="en-US" b="1" dirty="0" smtClean="0"/>
              <a:t>Effective fungicides: </a:t>
            </a:r>
            <a:r>
              <a:rPr lang="en-US" b="1" dirty="0" err="1" smtClean="0"/>
              <a:t>Mancozeb</a:t>
            </a:r>
            <a:r>
              <a:rPr lang="en-US" b="1" dirty="0" smtClean="0"/>
              <a:t>, Captan etc.  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5235" y="6333362"/>
            <a:ext cx="737459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FACT SHEET FOR PHOMOPSIS: http://nysipm.cornell.edu/factsheets/grapes/diseases/phomopsis.pdf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19" y="3418539"/>
            <a:ext cx="2021312" cy="26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15"/>
          <a:stretch/>
        </p:blipFill>
        <p:spPr>
          <a:xfrm>
            <a:off x="1643745" y="515618"/>
            <a:ext cx="6715125" cy="5041046"/>
          </a:xfrm>
          <a:prstGeom prst="rect">
            <a:avLst/>
          </a:prstGeom>
        </p:spPr>
      </p:pic>
      <p:pic>
        <p:nvPicPr>
          <p:cNvPr id="12290" name="Picture 2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3210" y="933323"/>
            <a:ext cx="2454659" cy="16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144" y="3529749"/>
            <a:ext cx="2375468" cy="15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7821" y="5902036"/>
            <a:ext cx="580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Extremely local dispersal; monocyclic nature of this disease</a:t>
            </a:r>
          </a:p>
        </p:txBody>
      </p:sp>
    </p:spTree>
    <p:extLst>
      <p:ext uri="{BB962C8B-B14F-4D97-AF65-F5344CB8AC3E}">
        <p14:creationId xmlns:p14="http://schemas.microsoft.com/office/powerpoint/2010/main" val="5009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065" y="551664"/>
            <a:ext cx="7965775" cy="660080"/>
          </a:xfrm>
        </p:spPr>
        <p:txBody>
          <a:bodyPr>
            <a:noAutofit/>
          </a:bodyPr>
          <a:lstStyle/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Late-season rots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14338" name="Picture 2" descr="http://upload.wikimedia.org/wikipedia/commons/0/03/Sauternes_noble_rot_grap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8" y="3443762"/>
            <a:ext cx="4168321" cy="27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135" y="1211744"/>
            <a:ext cx="84380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1. Botrytis </a:t>
            </a:r>
            <a:r>
              <a:rPr lang="en-US" sz="2000" b="1" i="1" dirty="0">
                <a:solidFill>
                  <a:srgbClr val="00B050"/>
                </a:solidFill>
              </a:rPr>
              <a:t>bunch </a:t>
            </a:r>
            <a:r>
              <a:rPr lang="en-US" sz="2000" b="1" i="1" dirty="0" smtClean="0">
                <a:solidFill>
                  <a:srgbClr val="00B050"/>
                </a:solidFill>
              </a:rPr>
              <a:t>rot </a:t>
            </a:r>
            <a:r>
              <a:rPr lang="en-US" sz="2000" b="1" dirty="0" smtClean="0">
                <a:solidFill>
                  <a:srgbClr val="00B050"/>
                </a:solidFill>
              </a:rPr>
              <a:t>(caused by </a:t>
            </a:r>
            <a:r>
              <a:rPr lang="en-US" sz="2000" b="1" i="1" dirty="0" smtClean="0">
                <a:solidFill>
                  <a:srgbClr val="00B050"/>
                </a:solidFill>
              </a:rPr>
              <a:t>Botrytis cinerea</a:t>
            </a:r>
            <a:r>
              <a:rPr lang="en-US" sz="2000" b="1" dirty="0" smtClean="0">
                <a:solidFill>
                  <a:srgbClr val="00B050"/>
                </a:solidFill>
              </a:rPr>
              <a:t>)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b="1" dirty="0"/>
              <a:t>Diagnostic symptoms</a:t>
            </a:r>
          </a:p>
          <a:p>
            <a:r>
              <a:rPr lang="en-US" dirty="0" smtClean="0"/>
              <a:t>-Fruit turning brown at first followed by production of gray spores</a:t>
            </a:r>
            <a:endParaRPr lang="en-US" dirty="0"/>
          </a:p>
          <a:p>
            <a:r>
              <a:rPr lang="en-US" b="1" dirty="0" smtClean="0"/>
              <a:t>Often occurs after </a:t>
            </a:r>
            <a:r>
              <a:rPr lang="en-US" b="1" dirty="0" err="1" smtClean="0"/>
              <a:t>varaison</a:t>
            </a:r>
            <a:r>
              <a:rPr lang="en-US" b="1" dirty="0" smtClean="0"/>
              <a:t> as fruit is nearing harvest</a:t>
            </a:r>
          </a:p>
          <a:p>
            <a:r>
              <a:rPr lang="en-US" dirty="0" smtClean="0"/>
              <a:t>Overwinter as </a:t>
            </a:r>
            <a:r>
              <a:rPr lang="en-US" dirty="0" err="1" smtClean="0"/>
              <a:t>sclerotia</a:t>
            </a:r>
            <a:r>
              <a:rPr lang="en-US" dirty="0" smtClean="0"/>
              <a:t> in berry mummies or as dormant mycelium in plant debris</a:t>
            </a:r>
          </a:p>
          <a:p>
            <a:r>
              <a:rPr lang="en-US" b="1" dirty="0" smtClean="0"/>
              <a:t>Largely relies on fungicide control, but resistance issues are common</a:t>
            </a:r>
          </a:p>
          <a:p>
            <a:r>
              <a:rPr lang="en-US" b="1" dirty="0" smtClean="0"/>
              <a:t>Effective fungicides: </a:t>
            </a:r>
            <a:r>
              <a:rPr lang="en-US" b="1" dirty="0"/>
              <a:t>C</a:t>
            </a:r>
            <a:r>
              <a:rPr lang="en-US" b="1" dirty="0" smtClean="0"/>
              <a:t>aptan, Switch, </a:t>
            </a:r>
            <a:r>
              <a:rPr lang="en-US" b="1" dirty="0" err="1" smtClean="0"/>
              <a:t>Kenja</a:t>
            </a:r>
            <a:r>
              <a:rPr lang="en-US" b="1" dirty="0" smtClean="0"/>
              <a:t>, Luna Experience etc.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23" y="3274426"/>
            <a:ext cx="2624625" cy="34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lack rot grape life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5" y="1006567"/>
            <a:ext cx="7040753" cy="51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142" y="1316736"/>
            <a:ext cx="615553" cy="4709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Life Cycle of Botrytis Bunch Rot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872" y="347624"/>
            <a:ext cx="5327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What is </a:t>
            </a:r>
            <a:r>
              <a:rPr lang="en-US" sz="4000" b="1" i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 Plant </a:t>
            </a:r>
            <a:r>
              <a:rPr lang="en-US" sz="4000" b="1" i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Disease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9343" y="1878021"/>
            <a:ext cx="612274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Biotic Disease: Very common</a:t>
            </a:r>
            <a:r>
              <a:rPr lang="en-US" dirty="0" smtClean="0"/>
              <a:t>  </a:t>
            </a:r>
          </a:p>
          <a:p>
            <a:r>
              <a:rPr lang="en-US" dirty="0"/>
              <a:t>	</a:t>
            </a:r>
            <a:r>
              <a:rPr lang="en-US" dirty="0" smtClean="0"/>
              <a:t>Caused by living microorganisms such as </a:t>
            </a:r>
            <a:r>
              <a:rPr lang="en-US" sz="2400" b="1" dirty="0" smtClean="0"/>
              <a:t>fungi</a:t>
            </a:r>
            <a:r>
              <a:rPr lang="en-US" dirty="0" smtClean="0"/>
              <a:t>, </a:t>
            </a:r>
          </a:p>
          <a:p>
            <a:r>
              <a:rPr lang="en-US" dirty="0"/>
              <a:t>	</a:t>
            </a:r>
            <a:r>
              <a:rPr lang="en-US" dirty="0" smtClean="0"/>
              <a:t>bacteria, and viruses.</a:t>
            </a:r>
          </a:p>
          <a:p>
            <a:endParaRPr lang="en-US" sz="2400" b="1" i="1" dirty="0"/>
          </a:p>
          <a:p>
            <a:endParaRPr lang="en-US" sz="2400" b="1" i="1" dirty="0" smtClean="0"/>
          </a:p>
          <a:p>
            <a:endParaRPr lang="en-US" sz="2400" b="1" i="1" dirty="0"/>
          </a:p>
          <a:p>
            <a:endParaRPr lang="en-US" sz="2400" b="1" i="1" dirty="0" smtClean="0"/>
          </a:p>
          <a:p>
            <a:r>
              <a:rPr lang="en-US" sz="2400" b="1" i="1" dirty="0" smtClean="0"/>
              <a:t>Abiotic Disease or Disorders: Less common </a:t>
            </a:r>
          </a:p>
          <a:p>
            <a:r>
              <a:rPr lang="en-US" b="1" i="1" dirty="0"/>
              <a:t>	</a:t>
            </a:r>
            <a:r>
              <a:rPr lang="en-US" dirty="0" smtClean="0"/>
              <a:t>Caused by noninfectious factors such as water/heat stress, </a:t>
            </a:r>
          </a:p>
          <a:p>
            <a:r>
              <a:rPr lang="en-US" dirty="0"/>
              <a:t>	</a:t>
            </a:r>
            <a:r>
              <a:rPr lang="en-US" dirty="0" smtClean="0"/>
              <a:t>nutrient deficiencies, soil pH, and soil structure. </a:t>
            </a:r>
            <a:endParaRPr lang="en-US" dirty="0"/>
          </a:p>
        </p:txBody>
      </p:sp>
      <p:pic>
        <p:nvPicPr>
          <p:cNvPr id="1026" name="Picture 2" descr="Image result for grape dise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75" y="1703092"/>
            <a:ext cx="1785986" cy="257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75" y="4416229"/>
            <a:ext cx="1785986" cy="23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7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890" y="449460"/>
            <a:ext cx="7931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B050"/>
                </a:solidFill>
              </a:rPr>
              <a:t>2. Ripe rot (caused by Colletotrichum spp.)</a:t>
            </a:r>
            <a:endParaRPr lang="en-US" sz="2400" b="1" i="1" dirty="0">
              <a:solidFill>
                <a:srgbClr val="00B050"/>
              </a:solidFill>
            </a:endParaRPr>
          </a:p>
          <a:p>
            <a:r>
              <a:rPr lang="en-US" dirty="0"/>
              <a:t>Symptoms: berry shriveling and browning; black specks on </a:t>
            </a:r>
            <a:r>
              <a:rPr lang="en-US" dirty="0" smtClean="0"/>
              <a:t>surface</a:t>
            </a:r>
          </a:p>
          <a:p>
            <a:r>
              <a:rPr lang="en-US" b="1" dirty="0" smtClean="0"/>
              <a:t>Overwinters in mummified fruit or plant debris </a:t>
            </a:r>
          </a:p>
          <a:p>
            <a:r>
              <a:rPr lang="en-US" b="1" dirty="0" smtClean="0"/>
              <a:t>Dispersal by water splash and/or wind </a:t>
            </a:r>
          </a:p>
          <a:p>
            <a:r>
              <a:rPr lang="en-US" b="1" dirty="0" smtClean="0"/>
              <a:t>Infection can occur anytime from bloom to harvest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80" y="2516491"/>
            <a:ext cx="2890562" cy="3854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28E50-F25C-4B19-9CF9-4287379C7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6"/>
          <a:stretch/>
        </p:blipFill>
        <p:spPr>
          <a:xfrm>
            <a:off x="857427" y="2516491"/>
            <a:ext cx="4036706" cy="38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66" y="896112"/>
            <a:ext cx="7639820" cy="5331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013" y="1042416"/>
            <a:ext cx="615553" cy="54414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Disease Cycle of Blueberry Ripe Rot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363" y="6227799"/>
            <a:ext cx="294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Illustration by Jennifer Pagan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185" y="868498"/>
            <a:ext cx="5445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3. Sour rot (disease complex)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1729" y="2001475"/>
            <a:ext cx="5740307" cy="29839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Characterized by sour odor</a:t>
            </a:r>
          </a:p>
          <a:p>
            <a:r>
              <a:rPr lang="en-US" sz="2000" dirty="0" smtClean="0"/>
              <a:t>Considered to be a disease complex, consisting of insect damage (fruit flies), bacterial and fungal infections. </a:t>
            </a:r>
          </a:p>
          <a:p>
            <a:endParaRPr lang="en-US" dirty="0" smtClean="0"/>
          </a:p>
          <a:p>
            <a:r>
              <a:rPr lang="en-US" sz="2000" dirty="0" smtClean="0"/>
              <a:t>No fungicides available </a:t>
            </a:r>
          </a:p>
          <a:p>
            <a:pPr lvl="1"/>
            <a:r>
              <a:rPr lang="en-US" sz="2000" dirty="0" smtClean="0"/>
              <a:t>Good control of fruit flies after 15° Brix may be helpful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2001475"/>
            <a:ext cx="3078070" cy="41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4177618" cy="828882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4. Other late season rots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8650" y="2132134"/>
            <a:ext cx="7216958" cy="4243236"/>
            <a:chOff x="90291" y="1386287"/>
            <a:chExt cx="8925958" cy="4979288"/>
          </a:xfrm>
        </p:grpSpPr>
        <p:grpSp>
          <p:nvGrpSpPr>
            <p:cNvPr id="14" name="Group 13"/>
            <p:cNvGrpSpPr/>
            <p:nvPr/>
          </p:nvGrpSpPr>
          <p:grpSpPr>
            <a:xfrm>
              <a:off x="90291" y="1386287"/>
              <a:ext cx="8925958" cy="4979288"/>
              <a:chOff x="114144" y="1775903"/>
              <a:chExt cx="8925958" cy="497928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1094858-486D-44FE-8F30-9B22D84ACB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89" r="6365" b="10668"/>
              <a:stretch/>
            </p:blipFill>
            <p:spPr>
              <a:xfrm>
                <a:off x="114144" y="1775903"/>
                <a:ext cx="2646368" cy="254671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79"/>
              <a:stretch/>
            </p:blipFill>
            <p:spPr>
              <a:xfrm>
                <a:off x="2860381" y="1775903"/>
                <a:ext cx="3171747" cy="254671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1" t="7148" r="10413" b="40693"/>
              <a:stretch/>
            </p:blipFill>
            <p:spPr>
              <a:xfrm>
                <a:off x="2065869" y="4412394"/>
                <a:ext cx="3966259" cy="2342797"/>
              </a:xfrm>
              <a:prstGeom prst="rect">
                <a:avLst/>
              </a:prstGeom>
            </p:spPr>
          </p:pic>
          <p:sp>
            <p:nvSpPr>
              <p:cNvPr id="10" name="Down Arrow 9"/>
              <p:cNvSpPr/>
              <p:nvPr/>
            </p:nvSpPr>
            <p:spPr>
              <a:xfrm rot="1891393">
                <a:off x="4968966" y="2509225"/>
                <a:ext cx="186817" cy="34006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Down Arrow 11"/>
              <p:cNvSpPr/>
              <p:nvPr/>
            </p:nvSpPr>
            <p:spPr>
              <a:xfrm rot="19593945">
                <a:off x="3897458" y="2488358"/>
                <a:ext cx="235854" cy="415037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131997" y="1775903"/>
                <a:ext cx="2908105" cy="3877474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91" y="4035300"/>
              <a:ext cx="1738314" cy="2317752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489514" y="1084917"/>
            <a:ext cx="7803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In an association with secondary pathogens such as Alternaria</a:t>
            </a:r>
            <a:r>
              <a:rPr lang="en-US" b="1" dirty="0"/>
              <a:t>, Aspergillus, and </a:t>
            </a:r>
            <a:r>
              <a:rPr lang="en-US" b="1" dirty="0" err="1"/>
              <a:t>Penicillium</a:t>
            </a:r>
            <a:r>
              <a:rPr lang="en-US" b="1" dirty="0"/>
              <a:t>….</a:t>
            </a:r>
          </a:p>
          <a:p>
            <a:r>
              <a:rPr lang="en-US" b="1" dirty="0"/>
              <a:t>Secondary pathogens normally need entry points to infect</a:t>
            </a:r>
          </a:p>
        </p:txBody>
      </p:sp>
    </p:spTree>
    <p:extLst>
      <p:ext uri="{BB962C8B-B14F-4D97-AF65-F5344CB8AC3E}">
        <p14:creationId xmlns:p14="http://schemas.microsoft.com/office/powerpoint/2010/main" val="29740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281" y="219680"/>
            <a:ext cx="841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50"/>
                </a:solidFill>
              </a:rPr>
              <a:t>A schematic diagram of fungicide spray schedule </a:t>
            </a:r>
            <a:endParaRPr lang="en-US" sz="2400" b="1" i="1" dirty="0">
              <a:solidFill>
                <a:srgbClr val="00B05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1155574"/>
            <a:ext cx="8994802" cy="5558645"/>
            <a:chOff x="-57535" y="2286911"/>
            <a:chExt cx="8994802" cy="5558645"/>
          </a:xfrm>
        </p:grpSpPr>
        <p:sp>
          <p:nvSpPr>
            <p:cNvPr id="4" name="Right Arrow 3"/>
            <p:cNvSpPr/>
            <p:nvPr/>
          </p:nvSpPr>
          <p:spPr>
            <a:xfrm>
              <a:off x="135173" y="4287812"/>
              <a:ext cx="8802094" cy="550558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Dormant</a:t>
              </a:r>
              <a:r>
                <a:rPr lang="en-US" sz="1400" dirty="0" smtClean="0"/>
                <a:t>         </a:t>
              </a:r>
              <a:r>
                <a:rPr lang="en-US" sz="1400" dirty="0" err="1" smtClean="0">
                  <a:solidFill>
                    <a:schemeClr val="accent6">
                      <a:lumMod val="75000"/>
                    </a:schemeClr>
                  </a:solidFill>
                </a:rPr>
                <a:t>Budbreak</a:t>
              </a:r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       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solidFill>
                    <a:srgbClr val="FF66FF"/>
                  </a:solidFill>
                </a:rPr>
                <a:t>Pre-bloom</a:t>
              </a:r>
              <a:r>
                <a:rPr lang="en-US" sz="1400" dirty="0" smtClean="0"/>
                <a:t>         </a:t>
              </a:r>
              <a:r>
                <a:rPr lang="en-US" sz="1400" dirty="0" smtClean="0">
                  <a:solidFill>
                    <a:srgbClr val="FF0000"/>
                  </a:solidFill>
                </a:rPr>
                <a:t>Bloom</a:t>
              </a:r>
              <a:r>
                <a:rPr lang="en-US" sz="1400" dirty="0" smtClean="0"/>
                <a:t>       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Post-bloom</a:t>
              </a:r>
              <a:r>
                <a:rPr lang="en-US" sz="1400" dirty="0" smtClean="0"/>
                <a:t>      </a:t>
              </a:r>
              <a:r>
                <a:rPr lang="en-US" sz="1400" dirty="0" smtClean="0">
                  <a:solidFill>
                    <a:srgbClr val="7030A0"/>
                  </a:solidFill>
                </a:rPr>
                <a:t>Bunch closure      </a:t>
              </a:r>
              <a:r>
                <a:rPr lang="en-US" sz="1400" dirty="0" err="1" smtClean="0">
                  <a:solidFill>
                    <a:srgbClr val="00B050"/>
                  </a:solidFill>
                </a:rPr>
                <a:t>Veraison</a:t>
              </a:r>
              <a:r>
                <a:rPr lang="en-US" sz="1400" dirty="0" smtClean="0">
                  <a:solidFill>
                    <a:srgbClr val="00B050"/>
                  </a:solidFill>
                </a:rPr>
                <a:t>       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solidFill>
                    <a:srgbClr val="FF9933"/>
                  </a:solidFill>
                </a:rPr>
                <a:t>Pre-harvest</a:t>
              </a:r>
              <a:r>
                <a:rPr lang="en-US" sz="1400" dirty="0" smtClean="0"/>
                <a:t>  </a:t>
              </a:r>
              <a:endParaRPr lang="en-US" sz="14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65253" y="7137670"/>
              <a:ext cx="61225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Preventative sprays are of paramount importance! </a:t>
              </a:r>
              <a:endParaRPr lang="en-US" sz="2000" b="1" dirty="0">
                <a:solidFill>
                  <a:srgbClr val="FF0000"/>
                </a:solidFill>
              </a:endParaRPr>
            </a:p>
            <a:p>
              <a:r>
                <a:rPr lang="en-US" sz="2000" b="1" dirty="0" smtClean="0">
                  <a:solidFill>
                    <a:srgbClr val="FF0000"/>
                  </a:solidFill>
                </a:rPr>
                <a:t>Fungicides should be applied before disease occurs!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991" y="3666038"/>
              <a:ext cx="1510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u="sng" dirty="0" smtClean="0"/>
                <a:t>Lime sulfur or </a:t>
              </a:r>
              <a:r>
                <a:rPr lang="en-US" sz="1600" i="1" u="sng" dirty="0" err="1" smtClean="0"/>
                <a:t>Topsin</a:t>
              </a:r>
              <a:r>
                <a:rPr lang="en-US" sz="1600" i="1" u="sng" dirty="0" smtClean="0"/>
                <a:t>-M </a:t>
              </a:r>
              <a:endParaRPr lang="en-US" sz="1600" i="1" u="sng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7666" y="3327154"/>
              <a:ext cx="2480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err="1" smtClean="0"/>
                <a:t>Mancozeb</a:t>
              </a:r>
              <a:r>
                <a:rPr lang="en-US" sz="1600" u="sng" dirty="0" smtClean="0"/>
                <a:t> + sulfur (2x)</a:t>
              </a:r>
              <a:endParaRPr lang="en-US" sz="1600" u="sng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1669739" y="3770484"/>
              <a:ext cx="174928" cy="5173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2943439" y="2941983"/>
              <a:ext cx="173602" cy="13458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01838" y="2554341"/>
              <a:ext cx="1194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err="1" smtClean="0"/>
                <a:t>Mancozeb</a:t>
              </a:r>
              <a:endParaRPr lang="en-US" sz="1600" u="sng" dirty="0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757969" y="3862768"/>
              <a:ext cx="173602" cy="4250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99022" y="3336438"/>
              <a:ext cx="1733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smtClean="0"/>
                <a:t>Captan + Luna </a:t>
              </a:r>
              <a:r>
                <a:rPr lang="en-US" sz="1600" u="sng" dirty="0" err="1" smtClean="0"/>
                <a:t>Exp</a:t>
              </a:r>
              <a:endParaRPr lang="en-US" sz="1600" u="sng" dirty="0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2127584" y="3770484"/>
              <a:ext cx="174928" cy="5173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737468" y="4250813"/>
              <a:ext cx="176897" cy="1600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844315" y="2898960"/>
              <a:ext cx="173602" cy="13888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36220" y="2286911"/>
              <a:ext cx="10296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smtClean="0"/>
                <a:t>Captan + </a:t>
              </a:r>
              <a:r>
                <a:rPr lang="en-US" sz="1600" u="sng" dirty="0" err="1" smtClean="0"/>
                <a:t>Quintec</a:t>
              </a:r>
              <a:r>
                <a:rPr lang="en-US" sz="1600" u="sng" dirty="0" smtClean="0"/>
                <a:t> </a:t>
              </a:r>
              <a:endParaRPr lang="en-US" sz="1600" u="sng" dirty="0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5267058" y="4080402"/>
              <a:ext cx="115974" cy="2308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51066" y="3674992"/>
              <a:ext cx="8795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err="1" smtClean="0"/>
                <a:t>Zampro</a:t>
              </a:r>
              <a:endParaRPr lang="en-US" u="sng" dirty="0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5929265" y="3327154"/>
              <a:ext cx="199900" cy="9840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23480" y="2880970"/>
              <a:ext cx="1328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smtClean="0"/>
                <a:t>Inspire super </a:t>
              </a:r>
              <a:endParaRPr lang="en-US" u="sng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57535" y="4126537"/>
              <a:ext cx="77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sprays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6840613" y="3862768"/>
              <a:ext cx="166751" cy="492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66026" y="3496431"/>
              <a:ext cx="1630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err="1" smtClean="0"/>
                <a:t>Aprovia</a:t>
              </a:r>
              <a:r>
                <a:rPr lang="en-US" sz="1600" u="sng" dirty="0" smtClean="0"/>
                <a:t> + Captan</a:t>
              </a:r>
              <a:endParaRPr lang="en-US" sz="1600" u="sng" dirty="0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7982463" y="3327154"/>
              <a:ext cx="246297" cy="10276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83732" y="2892895"/>
              <a:ext cx="843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smtClean="0"/>
                <a:t>Switch</a:t>
              </a:r>
              <a:endParaRPr lang="en-US" u="sng" dirty="0"/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7480013" y="4126537"/>
              <a:ext cx="115974" cy="2308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87913" y="3744738"/>
              <a:ext cx="690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 err="1" smtClean="0"/>
                <a:t>Revus</a:t>
              </a:r>
              <a:endParaRPr lang="en-US" u="sng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20305" y="5179107"/>
            <a:ext cx="8165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2060"/>
                </a:solidFill>
              </a:rPr>
              <a:t>FRAC codes included:</a:t>
            </a:r>
          </a:p>
          <a:p>
            <a:r>
              <a:rPr lang="en-US" sz="1600" i="1" dirty="0" smtClean="0">
                <a:solidFill>
                  <a:srgbClr val="002060"/>
                </a:solidFill>
              </a:rPr>
              <a:t>M3 (3x), M4 (3x), FRAC 1 (1x), FRAC 3 (2x), FRAC 7 (2x), FRAC 9 (1x), FRAC 12 (1x), FRAC 40 (2x) FRAC 45(1x)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621497" y="3691132"/>
            <a:ext cx="3367154" cy="1262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Black rot</a:t>
            </a:r>
            <a:endParaRPr lang="en-US" sz="1600" b="1" dirty="0"/>
          </a:p>
        </p:txBody>
      </p:sp>
      <p:sp>
        <p:nvSpPr>
          <p:cNvPr id="40" name="Rectangle 39"/>
          <p:cNvSpPr/>
          <p:nvPr/>
        </p:nvSpPr>
        <p:spPr>
          <a:xfrm>
            <a:off x="1621497" y="3918730"/>
            <a:ext cx="3367154" cy="1262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Phomopsis</a:t>
            </a:r>
            <a:endParaRPr lang="en-US" sz="1600" b="1" dirty="0"/>
          </a:p>
        </p:txBody>
      </p:sp>
      <p:sp>
        <p:nvSpPr>
          <p:cNvPr id="41" name="Rectangle 40"/>
          <p:cNvSpPr/>
          <p:nvPr/>
        </p:nvSpPr>
        <p:spPr>
          <a:xfrm>
            <a:off x="1621497" y="4152339"/>
            <a:ext cx="6565770" cy="145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Powdery mildew</a:t>
            </a:r>
            <a:endParaRPr lang="en-US" sz="1600" b="1" dirty="0"/>
          </a:p>
        </p:txBody>
      </p:sp>
      <p:sp>
        <p:nvSpPr>
          <p:cNvPr id="42" name="Rectangle 41"/>
          <p:cNvSpPr/>
          <p:nvPr/>
        </p:nvSpPr>
        <p:spPr>
          <a:xfrm>
            <a:off x="2489199" y="4417318"/>
            <a:ext cx="5702741" cy="1280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Downy mildew</a:t>
            </a:r>
            <a:endParaRPr lang="en-US" sz="1600" b="1" dirty="0"/>
          </a:p>
        </p:txBody>
      </p:sp>
      <p:sp>
        <p:nvSpPr>
          <p:cNvPr id="43" name="Oval 42"/>
          <p:cNvSpPr/>
          <p:nvPr/>
        </p:nvSpPr>
        <p:spPr>
          <a:xfrm flipV="1">
            <a:off x="3908672" y="4690931"/>
            <a:ext cx="160867" cy="110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flipV="1">
            <a:off x="5825933" y="4726726"/>
            <a:ext cx="160867" cy="110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flipV="1">
            <a:off x="6958590" y="4708207"/>
            <a:ext cx="160867" cy="110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flipV="1">
            <a:off x="4854143" y="4709187"/>
            <a:ext cx="160867" cy="110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flipV="1">
            <a:off x="8097246" y="4734569"/>
            <a:ext cx="160867" cy="110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487297" y="4801309"/>
            <a:ext cx="2554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Botrytis and late season rots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219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9" y="754896"/>
            <a:ext cx="8581604" cy="5468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5973" y="170121"/>
            <a:ext cx="3476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A fungicide label 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98404" y="3769820"/>
            <a:ext cx="1775637" cy="499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0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s://0459f7093e-custmedia.vresp.com/e1d8febc45/Red%20Blot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88" y="4337406"/>
            <a:ext cx="2113439" cy="15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94" y="4171154"/>
            <a:ext cx="2620302" cy="2006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781" y="857250"/>
            <a:ext cx="3796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Grapevine leaf roll virus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Certified clean vines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About </a:t>
            </a:r>
            <a:r>
              <a:rPr lang="en-US" dirty="0">
                <a:sym typeface="Wingdings" panose="05000000000000000000" pitchFamily="2" charset="2"/>
              </a:rPr>
              <a:t>25% of vines with premature senescence symptoms are </a:t>
            </a:r>
            <a:r>
              <a:rPr lang="en-US" dirty="0" err="1">
                <a:sym typeface="Wingdings" panose="05000000000000000000" pitchFamily="2" charset="2"/>
              </a:rPr>
              <a:t>GvLR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Mealy </a:t>
            </a:r>
            <a:r>
              <a:rPr lang="en-US" dirty="0">
                <a:sym typeface="Wingdings" panose="05000000000000000000" pitchFamily="2" charset="2"/>
              </a:rPr>
              <a:t>bug vectored in the </a:t>
            </a:r>
            <a:r>
              <a:rPr lang="en-US" dirty="0" smtClean="0">
                <a:sym typeface="Wingdings" panose="05000000000000000000" pitchFamily="2" charset="2"/>
              </a:rPr>
              <a:t>vineyard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5" name="Picture 2" descr="http://www.goodfruit.com/wp-content/uploads/2ec0e96aeb5a1678b8a44fef6f4e2b18.jp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127" y="2623540"/>
            <a:ext cx="1850089" cy="17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esternfarmpress.com/site-files/westernfarmpress.com/files/imagecache/large_img/uploads/2013/04/red-blotch-disease-wine-grap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503" y="2613920"/>
            <a:ext cx="1929882" cy="16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82106" y="769997"/>
            <a:ext cx="5239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Grapevine red blotch virus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Recently </a:t>
            </a:r>
            <a:r>
              <a:rPr lang="en-US" dirty="0">
                <a:sym typeface="Wingdings" panose="05000000000000000000" pitchFamily="2" charset="2"/>
              </a:rPr>
              <a:t>described disease</a:t>
            </a:r>
          </a:p>
          <a:p>
            <a:r>
              <a:rPr lang="en-US" dirty="0">
                <a:sym typeface="Wingdings" panose="05000000000000000000" pitchFamily="2" charset="2"/>
              </a:rPr>
              <a:t>About 21% of vines with premature senesce symptoms are GvRB—hard to distinguish from </a:t>
            </a:r>
            <a:r>
              <a:rPr lang="en-US" dirty="0" err="1" smtClean="0">
                <a:sym typeface="Wingdings" panose="05000000000000000000" pitchFamily="2" charset="2"/>
              </a:rPr>
              <a:t>GvLR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 smtClean="0"/>
              <a:t>VA creeper leafhopper and </a:t>
            </a:r>
            <a:r>
              <a:rPr lang="en-US" b="1" i="1" dirty="0" err="1" smtClean="0"/>
              <a:t>Spissistilus</a:t>
            </a:r>
            <a:r>
              <a:rPr lang="en-US" b="1" i="1" dirty="0" smtClean="0"/>
              <a:t> </a:t>
            </a:r>
            <a:r>
              <a:rPr lang="en-US" b="1" i="1" dirty="0" err="1" smtClean="0"/>
              <a:t>festinus</a:t>
            </a:r>
            <a:r>
              <a:rPr lang="en-US" b="1" dirty="0" smtClean="0"/>
              <a:t> </a:t>
            </a:r>
            <a:r>
              <a:rPr lang="en-US" dirty="0" smtClean="0"/>
              <a:t>vectored in the vineyard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19464" name="Picture 8" descr="http://www.stalabs.com/images/LARGE/Chardonnay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7396" y="2606540"/>
            <a:ext cx="1894113" cy="163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4274" y="6107621"/>
            <a:ext cx="66952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FACT SHEETS: </a:t>
            </a:r>
            <a:r>
              <a:rPr lang="en-US" sz="1350" dirty="0">
                <a:hlinkClick r:id="rId7"/>
              </a:rPr>
              <a:t>http://www.nysipm.cornell.edu/factsheets/grapes/diseases/grape_leafroll.pdf</a:t>
            </a:r>
            <a:endParaRPr lang="en-US" sz="1350" dirty="0"/>
          </a:p>
          <a:p>
            <a:r>
              <a:rPr lang="en-US" sz="1350" dirty="0"/>
              <a:t>http://fpms.ucdavis.edu/WebSitePDFs/news/RedblotchFactSheet.pdf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2127" y="156093"/>
            <a:ext cx="8071285" cy="701157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 smtClean="0">
                <a:solidFill>
                  <a:srgbClr val="00B050"/>
                </a:solidFill>
              </a:rPr>
              <a:t>Management of other important diseases in the region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842305"/>
            <a:ext cx="8231114" cy="1773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00B050"/>
                </a:solidFill>
              </a:rPr>
              <a:t>Crown Gall: </a:t>
            </a:r>
            <a:r>
              <a:rPr lang="en-US" sz="2000" i="1" dirty="0" smtClean="0">
                <a:solidFill>
                  <a:srgbClr val="00B050"/>
                </a:solidFill>
              </a:rPr>
              <a:t>caused by Agrobacterium </a:t>
            </a:r>
            <a:r>
              <a:rPr lang="en-US" sz="2000" i="1" dirty="0" err="1" smtClean="0">
                <a:solidFill>
                  <a:srgbClr val="00B050"/>
                </a:solidFill>
              </a:rPr>
              <a:t>vitis</a:t>
            </a:r>
            <a:r>
              <a:rPr lang="en-US" sz="2000" i="1" dirty="0" smtClean="0">
                <a:solidFill>
                  <a:srgbClr val="00B050"/>
                </a:solidFill>
              </a:rPr>
              <a:t> (trunk disease) </a:t>
            </a:r>
            <a:endParaRPr lang="en-US" sz="20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2000" dirty="0"/>
              <a:t>-A big problem in cold years: facilitated by winter injury</a:t>
            </a:r>
          </a:p>
          <a:p>
            <a:pPr marL="0" indent="0">
              <a:buNone/>
            </a:pPr>
            <a:r>
              <a:rPr lang="en-US" sz="2000" dirty="0"/>
              <a:t>	-Kills </a:t>
            </a:r>
            <a:r>
              <a:rPr lang="en-US" sz="2000" dirty="0" smtClean="0"/>
              <a:t>vines; No chemicals are truly effective.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-Clean stock; avoid cold locations for sensitive varieties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4" descr="http://pnwhandbooks.org/plantdisease/sites/default/files/images/dgrg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9" y="3163838"/>
            <a:ext cx="3877070" cy="25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gf.gov.bc.ca/cropprot/grapeipm/images/crowngall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01" y="3163838"/>
            <a:ext cx="3517888" cy="25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343" y="5988483"/>
            <a:ext cx="59879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FACT SHEET: http://nysipm.cornell.edu/factsheets/grapes/diseases/crown_gall.pdf</a:t>
            </a:r>
          </a:p>
        </p:txBody>
      </p:sp>
    </p:spTree>
    <p:extLst>
      <p:ext uri="{BB962C8B-B14F-4D97-AF65-F5344CB8AC3E}">
        <p14:creationId xmlns:p14="http://schemas.microsoft.com/office/powerpoint/2010/main" val="14464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978010"/>
            <a:ext cx="5740063" cy="45663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i="1" dirty="0">
                <a:solidFill>
                  <a:srgbClr val="00B050"/>
                </a:solidFill>
              </a:rPr>
              <a:t>Trunk cankers (many fungi)</a:t>
            </a:r>
          </a:p>
          <a:p>
            <a:pPr marL="0" indent="0">
              <a:buNone/>
            </a:pPr>
            <a:r>
              <a:rPr lang="en-US" sz="1800" dirty="0"/>
              <a:t>	- Will reduce longevity of vineyards over time</a:t>
            </a:r>
          </a:p>
          <a:p>
            <a:pPr marL="0" indent="0">
              <a:buNone/>
            </a:pPr>
            <a:r>
              <a:rPr lang="en-US" sz="1800" dirty="0"/>
              <a:t>	- Present in ~15% of vines in this region</a:t>
            </a:r>
          </a:p>
          <a:p>
            <a:pPr marL="0" indent="0">
              <a:buNone/>
            </a:pPr>
            <a:r>
              <a:rPr lang="en-US" sz="1800" dirty="0"/>
              <a:t>	- Control: clean vines, pruning in the spring / double 	   pruning; minimize harvest / nutrient stress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200" i="1" dirty="0">
                <a:solidFill>
                  <a:srgbClr val="00B050"/>
                </a:solidFill>
              </a:rPr>
              <a:t>Pierces disease (a bacteria)</a:t>
            </a:r>
          </a:p>
          <a:p>
            <a:pPr marL="0" indent="0">
              <a:buNone/>
            </a:pPr>
            <a:r>
              <a:rPr lang="en-US" sz="1800" dirty="0"/>
              <a:t>	- Southern and eastern </a:t>
            </a:r>
            <a:r>
              <a:rPr lang="en-US" sz="1800" dirty="0" smtClean="0"/>
              <a:t>shores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anose="05000000000000000000" pitchFamily="2" charset="2"/>
              </a:rPr>
              <a:t> I</a:t>
            </a:r>
            <a:r>
              <a:rPr lang="en-US" sz="1800" dirty="0"/>
              <a:t>nsect vector survives on alternate hosts</a:t>
            </a:r>
          </a:p>
          <a:p>
            <a:pPr marL="0" indent="0">
              <a:buNone/>
            </a:pPr>
            <a:r>
              <a:rPr lang="en-US" sz="1800" dirty="0"/>
              <a:t>	- Control: cut out diseased canes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200" i="1" dirty="0">
                <a:solidFill>
                  <a:srgbClr val="00B050"/>
                </a:solidFill>
              </a:rPr>
              <a:t>Minor viruses</a:t>
            </a:r>
          </a:p>
          <a:p>
            <a:pPr marL="0" indent="0">
              <a:buNone/>
            </a:pPr>
            <a:r>
              <a:rPr lang="en-US" sz="1800" dirty="0"/>
              <a:t>	- Clean nursery stock</a:t>
            </a:r>
          </a:p>
        </p:txBody>
      </p:sp>
      <p:pic>
        <p:nvPicPr>
          <p:cNvPr id="4" name="Picture 25" descr="http://2.bp.blogspot.com/-6lJLwnfvJSg/UzwV9oltrkI/AAAAAAAABEU/2NDH-OO5W4k/s1600/Bot+canker+IMG_3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88" y="1052735"/>
            <a:ext cx="2944586" cy="22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ipm.ucdavis.edu/PMG/IMAGES/X/D-GR-XFAS-FO.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88" y="3597815"/>
            <a:ext cx="2944586" cy="19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Putting It All </a:t>
            </a:r>
            <a:r>
              <a:rPr lang="en-US" b="1" i="1" dirty="0">
                <a:solidFill>
                  <a:srgbClr val="00B050"/>
                </a:solidFill>
              </a:rPr>
              <a:t>T</a:t>
            </a:r>
            <a:r>
              <a:rPr lang="en-US" b="1" i="1" dirty="0" smtClean="0">
                <a:solidFill>
                  <a:srgbClr val="00B050"/>
                </a:solidFill>
              </a:rPr>
              <a:t>ogether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an integrated approach: Proper canopy management, biological controls, good variety selection, sanitation, and fungicides.</a:t>
            </a:r>
          </a:p>
          <a:p>
            <a:r>
              <a:rPr lang="en-US" dirty="0" smtClean="0"/>
              <a:t>Target fungicide applications on current and near term weather, growth stage, disease pressure and environment.</a:t>
            </a:r>
          </a:p>
          <a:p>
            <a:r>
              <a:rPr lang="en-US" dirty="0" smtClean="0"/>
              <a:t>Use spray guides to develop an initial plan and modify as the season develops</a:t>
            </a:r>
          </a:p>
          <a:p>
            <a:r>
              <a:rPr lang="en-US" dirty="0" smtClean="0"/>
              <a:t>Limit each mode of actions to 2 times per season. Pay attention to reports of fungicide resistance in your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664" y="144002"/>
            <a:ext cx="6431029" cy="1011082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00B050"/>
                </a:solidFill>
              </a:rPr>
              <a:t>Importance of Grape Diseases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612" y="1206217"/>
            <a:ext cx="7510263" cy="2989613"/>
          </a:xfrm>
        </p:spPr>
        <p:txBody>
          <a:bodyPr>
            <a:noAutofit/>
          </a:bodyPr>
          <a:lstStyle/>
          <a:p>
            <a:r>
              <a:rPr lang="en-US" dirty="0" smtClean="0"/>
              <a:t>Short term: </a:t>
            </a:r>
          </a:p>
          <a:p>
            <a:pPr marL="0" indent="0">
              <a:buNone/>
            </a:pPr>
            <a:r>
              <a:rPr lang="en-US" dirty="0" smtClean="0"/>
              <a:t>	Reduce </a:t>
            </a:r>
            <a:r>
              <a:rPr lang="en-US" dirty="0"/>
              <a:t>yield, </a:t>
            </a:r>
            <a:r>
              <a:rPr lang="en-US" dirty="0" smtClean="0"/>
              <a:t>and </a:t>
            </a:r>
            <a:r>
              <a:rPr lang="en-US" dirty="0"/>
              <a:t>fruit / wine </a:t>
            </a:r>
            <a:r>
              <a:rPr lang="en-US" dirty="0" smtClean="0"/>
              <a:t>quality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Reduce </a:t>
            </a:r>
            <a:r>
              <a:rPr lang="en-US" dirty="0"/>
              <a:t>vine vigor </a:t>
            </a:r>
            <a:r>
              <a:rPr lang="en-US" dirty="0">
                <a:sym typeface="Wingdings" panose="05000000000000000000" pitchFamily="2" charset="2"/>
              </a:rPr>
              <a:t> reduced </a:t>
            </a:r>
            <a:r>
              <a:rPr lang="en-US" dirty="0" smtClean="0">
                <a:sym typeface="Wingdings" panose="05000000000000000000" pitchFamily="2" charset="2"/>
              </a:rPr>
              <a:t>yields</a:t>
            </a: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Long term:</a:t>
            </a:r>
          </a:p>
          <a:p>
            <a:pPr marL="0" indent="0">
              <a:buNone/>
            </a:pPr>
            <a:r>
              <a:rPr lang="en-US" dirty="0" smtClean="0"/>
              <a:t>	Shorten </a:t>
            </a:r>
            <a:r>
              <a:rPr lang="en-US" dirty="0"/>
              <a:t>longevity of the </a:t>
            </a:r>
            <a:r>
              <a:rPr lang="en-US" dirty="0" smtClean="0"/>
              <a:t>vineyard</a:t>
            </a:r>
          </a:p>
        </p:txBody>
      </p:sp>
      <p:pic>
        <p:nvPicPr>
          <p:cNvPr id="1028" name="Picture 4" descr="Image result for poor viney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79" y="4325101"/>
            <a:ext cx="3524696" cy="23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29" y="4298096"/>
            <a:ext cx="3518559" cy="234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00B050"/>
                </a:solidFill>
              </a:rPr>
              <a:t>Putting It All </a:t>
            </a:r>
            <a:r>
              <a:rPr lang="en-US" b="1" i="1" dirty="0">
                <a:solidFill>
                  <a:srgbClr val="00B050"/>
                </a:solidFill>
              </a:rPr>
              <a:t>T</a:t>
            </a:r>
            <a:r>
              <a:rPr lang="en-US" b="1" i="1" dirty="0" smtClean="0">
                <a:solidFill>
                  <a:srgbClr val="00B050"/>
                </a:solidFill>
              </a:rPr>
              <a:t>ogether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5253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Expect 5-8 fungicide applications the first and second year</a:t>
            </a:r>
          </a:p>
          <a:p>
            <a:r>
              <a:rPr lang="en-US" dirty="0" smtClean="0"/>
              <a:t>Expect 12-16 fungicide applications for years 3 +</a:t>
            </a:r>
          </a:p>
          <a:p>
            <a:r>
              <a:rPr lang="en-US" dirty="0" smtClean="0"/>
              <a:t>Accurate disease diagnosis is </a:t>
            </a:r>
            <a:r>
              <a:rPr lang="en-US" dirty="0" err="1" smtClean="0"/>
              <a:t>impotant</a:t>
            </a:r>
            <a:endParaRPr lang="en-US" dirty="0" smtClean="0"/>
          </a:p>
          <a:p>
            <a:r>
              <a:rPr lang="en-US" dirty="0" smtClean="0"/>
              <a:t>Organic grape production is challenging due to the high disease pressure in our area. Organic producers will still need to apply multiple sprays using OMRI approved products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01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20" y="2009777"/>
            <a:ext cx="3895725" cy="3895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2" y="1400175"/>
            <a:ext cx="2639077" cy="3068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483" y="1400177"/>
            <a:ext cx="2935472" cy="3747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2" y="449124"/>
            <a:ext cx="8773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</a:rPr>
              <a:t>Extension articles/disease management guidelines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010222"/>
            <a:ext cx="7113985" cy="4990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552" y="2714625"/>
            <a:ext cx="2124451" cy="1276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549" y="272053"/>
            <a:ext cx="3506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B050"/>
                </a:solidFill>
              </a:rPr>
              <a:t>Regional spray guides 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9880" y="425941"/>
            <a:ext cx="433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http://www.smallfruits.org/ipm-guides.html</a:t>
            </a:r>
          </a:p>
        </p:txBody>
      </p:sp>
    </p:spTree>
    <p:extLst>
      <p:ext uri="{BB962C8B-B14F-4D97-AF65-F5344CB8AC3E}">
        <p14:creationId xmlns:p14="http://schemas.microsoft.com/office/powerpoint/2010/main" val="34045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B050"/>
                </a:solidFill>
              </a:rPr>
              <a:t>Books / other resources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5764776" cy="3263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Pocket Guide for Grape IPM Scouting of Grapes in North Central &amp; Eastern U.S.</a:t>
            </a:r>
          </a:p>
          <a:p>
            <a:r>
              <a:rPr lang="en-US" dirty="0"/>
              <a:t>APS Compendium of Grape </a:t>
            </a:r>
            <a:r>
              <a:rPr lang="en-US" dirty="0" smtClean="0"/>
              <a:t>Diseases</a:t>
            </a:r>
          </a:p>
          <a:p>
            <a:r>
              <a:rPr lang="en-US" i="1" dirty="0"/>
              <a:t>Vineyard Pest Management Tool Kit. VineSmith Vineyard Services. </a:t>
            </a:r>
            <a:r>
              <a:rPr lang="en-US" dirty="0"/>
              <a:t>Available for </a:t>
            </a:r>
            <a:r>
              <a:rPr lang="en-US" dirty="0" smtClean="0"/>
              <a:t>$64.00</a:t>
            </a:r>
            <a:r>
              <a:rPr lang="en-US" dirty="0"/>
              <a:t>+ S&amp;H from http://www.vinesmith.com/tool-kit</a:t>
            </a:r>
          </a:p>
          <a:p>
            <a:r>
              <a:rPr lang="en-US" i="1" dirty="0" smtClean="0"/>
              <a:t>Guidelines for Developing an Effective Fungicide Spray Program for Wine Grapes in Maryland, 2012 (+ 2013 update)</a:t>
            </a:r>
          </a:p>
        </p:txBody>
      </p:sp>
      <p:pic>
        <p:nvPicPr>
          <p:cNvPr id="4" name="Picture 1" descr="http://cdn3.volusion.com/pwkny.vbtqj/v/vspfiles/photos/Bulletin-E2889-2.jpg?14097233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2226469"/>
            <a:ext cx="2216858" cy="29816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myipm a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1" y="465720"/>
            <a:ext cx="953495" cy="9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0918" y="650079"/>
            <a:ext cx="5951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/>
              <a:t>MyIPM</a:t>
            </a:r>
            <a:r>
              <a:rPr lang="en-US" sz="3200" b="1" i="1" dirty="0" smtClean="0"/>
              <a:t> Smartphone Application </a:t>
            </a:r>
            <a:endParaRPr lang="en-US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86651" y="1972797"/>
            <a:ext cx="808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tool to facilitate communications of IPM (Integrated Pest Management) practices and improve fungicide resistance management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9676" y="2684458"/>
            <a:ext cx="59483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/>
              <a:t>Main features</a:t>
            </a:r>
            <a:r>
              <a:rPr lang="en-US" sz="2000" dirty="0" smtClean="0"/>
              <a:t>: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Active Ingredient and </a:t>
            </a:r>
            <a:r>
              <a:rPr lang="en-US" dirty="0"/>
              <a:t>T</a:t>
            </a:r>
            <a:r>
              <a:rPr lang="en-US" dirty="0" smtClean="0"/>
              <a:t>radename tables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High-quality disease pictures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Fungicide Efficacy, PHI, REI, Rate, and Toxicity info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Pest Biology ….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A Live Demo……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69" y="2594376"/>
            <a:ext cx="1916002" cy="4004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888977">
            <a:off x="2848113" y="3809058"/>
            <a:ext cx="32524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Free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88" y="469544"/>
            <a:ext cx="3332988" cy="592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1" y="469849"/>
            <a:ext cx="3349151" cy="594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96" y="499264"/>
            <a:ext cx="3337559" cy="5924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1" y="494920"/>
            <a:ext cx="3340007" cy="592851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807208" y="2359152"/>
            <a:ext cx="2112264" cy="512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5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28815" y="1033175"/>
            <a:ext cx="4108707" cy="841800"/>
          </a:xfrm>
        </p:spPr>
        <p:txBody>
          <a:bodyPr>
            <a:normAutofit/>
          </a:bodyPr>
          <a:lstStyle/>
          <a:p>
            <a:r>
              <a:rPr lang="en-US" sz="3000" i="1" dirty="0">
                <a:solidFill>
                  <a:srgbClr val="F67E1A"/>
                </a:solidFill>
              </a:rPr>
              <a:t>Active Contributors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87019" y="2030913"/>
          <a:ext cx="6532247" cy="36695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5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4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Crop/other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Diseases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Insects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Apple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Dan Cooley, Jon Clements, Kari</a:t>
                      </a:r>
                      <a:r>
                        <a:rPr lang="en-US" sz="1400" baseline="0" dirty="0" smtClean="0">
                          <a:effectLst/>
                        </a:rPr>
                        <a:t> Peter, and </a:t>
                      </a:r>
                      <a:r>
                        <a:rPr lang="en-US" sz="1400" dirty="0" smtClean="0">
                          <a:effectLst/>
                        </a:rPr>
                        <a:t>Sara Villani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Greg </a:t>
                      </a:r>
                      <a:r>
                        <a:rPr lang="en-US" sz="1400" dirty="0" err="1" smtClean="0">
                          <a:effectLst/>
                        </a:rPr>
                        <a:t>Krawcyk</a:t>
                      </a:r>
                      <a:r>
                        <a:rPr lang="en-US" sz="1400" dirty="0" smtClean="0">
                          <a:effectLst/>
                        </a:rPr>
                        <a:t>, Brett </a:t>
                      </a:r>
                      <a:r>
                        <a:rPr lang="en-US" sz="1400" dirty="0" err="1" smtClean="0">
                          <a:effectLst/>
                        </a:rPr>
                        <a:t>Blaauw</a:t>
                      </a:r>
                      <a:r>
                        <a:rPr lang="en-US" sz="1400" dirty="0" smtClean="0">
                          <a:effectLst/>
                        </a:rPr>
                        <a:t>,</a:t>
                      </a:r>
                      <a:r>
                        <a:rPr lang="en-US" sz="1400" baseline="0" dirty="0" smtClean="0">
                          <a:effectLst/>
                        </a:rPr>
                        <a:t> and Jaime Pinero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Blackberry</a:t>
                      </a:r>
                      <a:endParaRPr lang="en-US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Jonathan Oliver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Blueberry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Jonathan </a:t>
                      </a:r>
                      <a:r>
                        <a:rPr lang="en-US" sz="1400" dirty="0" smtClean="0">
                          <a:effectLst/>
                        </a:rPr>
                        <a:t>Oliver</a:t>
                      </a:r>
                      <a:r>
                        <a:rPr lang="en-US" sz="1400" baseline="0" dirty="0" smtClean="0">
                          <a:effectLst/>
                        </a:rPr>
                        <a:t> and</a:t>
                      </a:r>
                      <a:r>
                        <a:rPr lang="en-US" sz="1400" dirty="0" smtClean="0">
                          <a:effectLst/>
                        </a:rPr>
                        <a:t> Bill Cline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Ash </a:t>
                      </a:r>
                      <a:r>
                        <a:rPr lang="en-US" sz="1400" dirty="0" err="1" smtClean="0">
                          <a:effectLst/>
                        </a:rPr>
                        <a:t>Sial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Bunch grapes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Mengjun</a:t>
                      </a:r>
                      <a:r>
                        <a:rPr lang="en-US" sz="1400" baseline="0" dirty="0" smtClean="0">
                          <a:effectLst/>
                        </a:rPr>
                        <a:t> Hu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effectLst/>
                        </a:rPr>
                        <a:t>Jaime Pinero</a:t>
                      </a:r>
                      <a:endParaRPr lang="en-US" sz="14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Cherry</a:t>
                      </a:r>
                      <a:endParaRPr lang="en-US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Kari Peter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Cranberry</a:t>
                      </a:r>
                      <a:endParaRPr lang="en-US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Sai </a:t>
                      </a:r>
                      <a:r>
                        <a:rPr lang="en-US" sz="1400" dirty="0" err="1" smtClean="0">
                          <a:effectLst/>
                        </a:rPr>
                        <a:t>Sree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Uppala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Peach</a:t>
                      </a:r>
                      <a:endParaRPr lang="en-US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Guido </a:t>
                      </a:r>
                      <a:r>
                        <a:rPr lang="en-US" sz="1400" dirty="0" smtClean="0">
                          <a:effectLst/>
                        </a:rPr>
                        <a:t>Schnabel, Mengjun</a:t>
                      </a:r>
                      <a:r>
                        <a:rPr lang="en-US" sz="1400" baseline="0" dirty="0" smtClean="0">
                          <a:effectLst/>
                        </a:rPr>
                        <a:t> Hu</a:t>
                      </a:r>
                      <a:endParaRPr lang="en-US" sz="14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and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Phil </a:t>
                      </a:r>
                      <a:r>
                        <a:rPr lang="en-US" sz="1400" dirty="0" err="1">
                          <a:effectLst/>
                        </a:rPr>
                        <a:t>Brannen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Brett </a:t>
                      </a:r>
                      <a:r>
                        <a:rPr lang="en-US" sz="1400" dirty="0" err="1">
                          <a:effectLst/>
                        </a:rPr>
                        <a:t>Blaauw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Pear</a:t>
                      </a:r>
                      <a:endParaRPr lang="en-US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Kari Peter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Elizabeth </a:t>
                      </a:r>
                      <a:r>
                        <a:rPr lang="en-US" sz="1400" dirty="0" err="1" smtClean="0">
                          <a:effectLst/>
                        </a:rPr>
                        <a:t>Garofalo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Strawberry</a:t>
                      </a:r>
                      <a:endParaRPr lang="en-US" sz="14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Guido </a:t>
                      </a:r>
                      <a:r>
                        <a:rPr lang="en-US" sz="1400" dirty="0" smtClean="0">
                          <a:effectLst/>
                        </a:rPr>
                        <a:t>Schnabel and Mengjun</a:t>
                      </a:r>
                      <a:r>
                        <a:rPr lang="en-US" sz="1400" baseline="0" dirty="0" smtClean="0">
                          <a:effectLst/>
                        </a:rPr>
                        <a:t> Hu</a:t>
                      </a:r>
                      <a:endParaRPr lang="en-US" sz="14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Rebecca </a:t>
                      </a:r>
                      <a:r>
                        <a:rPr lang="en-US" sz="1400" dirty="0" smtClean="0">
                          <a:effectLst/>
                        </a:rPr>
                        <a:t>Schmidt-</a:t>
                      </a:r>
                      <a:r>
                        <a:rPr lang="en-US" sz="1400" dirty="0" err="1" smtClean="0">
                          <a:effectLst/>
                        </a:rPr>
                        <a:t>Jeffris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0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Technical 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Greg Edison (Programmer), Madeline Dowling (Design), </a:t>
                      </a:r>
                      <a:r>
                        <a:rPr lang="en-US" sz="1400" dirty="0" smtClean="0">
                          <a:effectLst/>
                        </a:rPr>
                        <a:t>and Joe </a:t>
                      </a:r>
                      <a:r>
                        <a:rPr lang="en-US" sz="1400" dirty="0">
                          <a:effectLst/>
                        </a:rPr>
                        <a:t>LaForest (SRIPM Center; logistics</a:t>
                      </a:r>
                      <a:r>
                        <a:rPr lang="en-US" sz="1400" dirty="0" smtClean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518404" y="1033176"/>
            <a:ext cx="2300861" cy="933632"/>
            <a:chOff x="3197917" y="5173098"/>
            <a:chExt cx="2379766" cy="1010469"/>
          </a:xfrm>
          <a:solidFill>
            <a:schemeClr val="bg1"/>
          </a:solidFill>
        </p:grpSpPr>
        <p:grpSp>
          <p:nvGrpSpPr>
            <p:cNvPr id="7" name="Group 6"/>
            <p:cNvGrpSpPr/>
            <p:nvPr/>
          </p:nvGrpSpPr>
          <p:grpSpPr>
            <a:xfrm>
              <a:off x="3217690" y="5173098"/>
              <a:ext cx="2359993" cy="1005286"/>
              <a:chOff x="3019431" y="5395598"/>
              <a:chExt cx="2359993" cy="1005286"/>
            </a:xfrm>
            <a:grpFill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9431" y="5441164"/>
                <a:ext cx="416090" cy="434304"/>
              </a:xfrm>
              <a:prstGeom prst="rect">
                <a:avLst/>
              </a:prstGeom>
              <a:grp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3959" y="5395598"/>
                <a:ext cx="428116" cy="546039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4800" y="6019044"/>
                <a:ext cx="527724" cy="373270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3994" y="6025718"/>
                <a:ext cx="436341" cy="375166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17570" y="5412215"/>
                <a:ext cx="468781" cy="512804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43596" y="5441164"/>
                <a:ext cx="435828" cy="454906"/>
              </a:xfrm>
              <a:prstGeom prst="rect">
                <a:avLst/>
              </a:prstGeom>
              <a:grpFill/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917" y="5738289"/>
              <a:ext cx="447064" cy="430562"/>
            </a:xfrm>
            <a:prstGeom prst="rect">
              <a:avLst/>
            </a:prstGeom>
            <a:grp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539" y="5755521"/>
              <a:ext cx="428046" cy="42804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068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130" y="2765871"/>
            <a:ext cx="6555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rgbClr val="00B050"/>
                </a:solidFill>
              </a:rPr>
              <a:t>Any questions?</a:t>
            </a:r>
          </a:p>
          <a:p>
            <a:endParaRPr lang="en-US" dirty="0"/>
          </a:p>
          <a:p>
            <a:r>
              <a:rPr lang="en-US" dirty="0" smtClean="0"/>
              <a:t>Mengjun Hu</a:t>
            </a:r>
          </a:p>
          <a:p>
            <a:r>
              <a:rPr lang="en-US" dirty="0" smtClean="0"/>
              <a:t>Grape and Small fruit Pathologist; Extension Specialist,  </a:t>
            </a:r>
          </a:p>
          <a:p>
            <a:r>
              <a:rPr lang="en-US" dirty="0" smtClean="0"/>
              <a:t>2106 Plant Sciences Building, </a:t>
            </a:r>
          </a:p>
          <a:p>
            <a:r>
              <a:rPr lang="en-US" dirty="0" smtClean="0"/>
              <a:t>University of Maryland, </a:t>
            </a:r>
          </a:p>
          <a:p>
            <a:r>
              <a:rPr lang="en-US" dirty="0" smtClean="0"/>
              <a:t>College Park, MD 20742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mjhu@umd.edu</a:t>
            </a:r>
            <a:endParaRPr lang="en-US" dirty="0" smtClean="0"/>
          </a:p>
          <a:p>
            <a:r>
              <a:rPr lang="en-US" dirty="0" smtClean="0"/>
              <a:t>Cell: 301-892-0213</a:t>
            </a:r>
          </a:p>
          <a:p>
            <a:r>
              <a:rPr lang="en-US" dirty="0" smtClean="0"/>
              <a:t>Office: 301-405-5586 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question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7" y="225210"/>
            <a:ext cx="8120521" cy="23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disease triangle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14" y="2506007"/>
            <a:ext cx="3834143" cy="334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786" y="639950"/>
            <a:ext cx="8850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i="1" dirty="0">
                <a:solidFill>
                  <a:srgbClr val="00B050"/>
                </a:solidFill>
              </a:rPr>
              <a:t>	Disease Triangle – </a:t>
            </a:r>
            <a:r>
              <a:rPr lang="en-US" sz="3300" i="1" dirty="0" smtClean="0">
                <a:solidFill>
                  <a:srgbClr val="00B050"/>
                </a:solidFill>
              </a:rPr>
              <a:t>factors </a:t>
            </a:r>
            <a:r>
              <a:rPr lang="en-US" sz="3300" i="1" dirty="0">
                <a:solidFill>
                  <a:srgbClr val="00B050"/>
                </a:solidFill>
              </a:rPr>
              <a:t>required for </a:t>
            </a:r>
            <a:r>
              <a:rPr lang="en-US" sz="3300" i="1" dirty="0" smtClean="0">
                <a:solidFill>
                  <a:srgbClr val="00B050"/>
                </a:solidFill>
              </a:rPr>
              <a:t>biotic disease infections</a:t>
            </a:r>
            <a:endParaRPr lang="en-US" sz="33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15225" y="671786"/>
            <a:ext cx="736727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000" b="1" i="1" dirty="0">
                <a:solidFill>
                  <a:srgbClr val="00B050"/>
                </a:solidFill>
              </a:rPr>
              <a:t>Major Grapevine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4000" b="1" i="1" dirty="0">
                <a:solidFill>
                  <a:srgbClr val="00B050"/>
                </a:solidFill>
              </a:rPr>
              <a:t>Diseases in the Mid-Atlantic</a:t>
            </a:r>
          </a:p>
        </p:txBody>
      </p:sp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216681" y="2065114"/>
            <a:ext cx="716405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Downy </a:t>
            </a:r>
            <a:r>
              <a:rPr lang="en-US" altLang="en-US" sz="2800" b="1" dirty="0" smtClean="0"/>
              <a:t>Mildew (oomycete)</a:t>
            </a:r>
            <a:endParaRPr lang="en-US" altLang="en-US" sz="2800" b="1" dirty="0"/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Late Season Bunch Rots * (mainly caused by </a:t>
            </a:r>
            <a:r>
              <a:rPr lang="en-US" altLang="en-US" sz="2800" b="1" dirty="0">
                <a:solidFill>
                  <a:srgbClr val="FF0000"/>
                </a:solidFill>
              </a:rPr>
              <a:t>fungi</a:t>
            </a:r>
            <a:r>
              <a:rPr lang="en-US" altLang="en-US" sz="2800" b="1" dirty="0"/>
              <a:t>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Black Rot (</a:t>
            </a:r>
            <a:r>
              <a:rPr lang="en-US" altLang="en-US" sz="2800" b="1" dirty="0">
                <a:solidFill>
                  <a:srgbClr val="FF0000"/>
                </a:solidFill>
              </a:rPr>
              <a:t>fungal disease</a:t>
            </a:r>
            <a:r>
              <a:rPr lang="en-US" altLang="en-US" sz="2800" b="1" dirty="0"/>
              <a:t>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 err="1"/>
              <a:t>Phomopsis</a:t>
            </a:r>
            <a:r>
              <a:rPr lang="en-US" altLang="en-US" sz="2800" b="1" dirty="0"/>
              <a:t> (</a:t>
            </a:r>
            <a:r>
              <a:rPr lang="en-US" altLang="en-US" sz="2800" b="1" dirty="0">
                <a:solidFill>
                  <a:srgbClr val="FF0000"/>
                </a:solidFill>
              </a:rPr>
              <a:t>fungal disease</a:t>
            </a:r>
            <a:r>
              <a:rPr lang="en-US" altLang="en-US" sz="2800" b="1" dirty="0"/>
              <a:t>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Powdery Mildew (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fungal disease</a:t>
            </a:r>
            <a:r>
              <a:rPr lang="en-US" altLang="en-US" sz="2800" b="1" dirty="0" smtClean="0"/>
              <a:t>)</a:t>
            </a:r>
            <a:endParaRPr lang="en-US" alt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68468" y="5723677"/>
            <a:ext cx="606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A variety of bunch rots caused by multiple pathogens</a:t>
            </a:r>
          </a:p>
        </p:txBody>
      </p:sp>
    </p:spTree>
    <p:extLst>
      <p:ext uri="{BB962C8B-B14F-4D97-AF65-F5344CB8AC3E}">
        <p14:creationId xmlns:p14="http://schemas.microsoft.com/office/powerpoint/2010/main" val="7896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725522" y="1022911"/>
            <a:ext cx="7749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B050"/>
                </a:solidFill>
              </a:rPr>
              <a:t>When do you manage fungal fruit diseases? It depends on the disease!</a:t>
            </a:r>
            <a:endParaRPr lang="en-US" sz="2000" dirty="0">
              <a:solidFill>
                <a:srgbClr val="00B05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39494" y="1828799"/>
            <a:ext cx="8858396" cy="3829050"/>
            <a:chOff x="171301" y="1828799"/>
            <a:chExt cx="8858396" cy="3829050"/>
          </a:xfrm>
        </p:grpSpPr>
        <p:grpSp>
          <p:nvGrpSpPr>
            <p:cNvPr id="46" name="Group 45"/>
            <p:cNvGrpSpPr/>
            <p:nvPr/>
          </p:nvGrpSpPr>
          <p:grpSpPr>
            <a:xfrm>
              <a:off x="171301" y="1828799"/>
              <a:ext cx="8858396" cy="3829050"/>
              <a:chOff x="285604" y="1779814"/>
              <a:chExt cx="8858396" cy="382905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285604" y="1779814"/>
                <a:ext cx="8858396" cy="382905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ight Arrow 3"/>
              <p:cNvSpPr/>
              <p:nvPr/>
            </p:nvSpPr>
            <p:spPr>
              <a:xfrm>
                <a:off x="424543" y="4506686"/>
                <a:ext cx="8645977" cy="587829"/>
              </a:xfrm>
              <a:prstGeom prst="rightArrow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 rot="16200000">
                <a:off x="-703360" y="2942951"/>
                <a:ext cx="2326822" cy="348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 smtClean="0"/>
                  <a:t>Risk Period for diseases</a:t>
                </a:r>
                <a:endParaRPr lang="en-US" sz="1600" b="1" i="1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24544" y="4669973"/>
                <a:ext cx="86459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/>
                  <a:t>Bud break             Pre-bloom              Bloom              Post-bloom             Bunch Closure           </a:t>
                </a:r>
                <a:r>
                  <a:rPr lang="en-US" sz="1200" b="1" i="1" dirty="0" err="1" smtClean="0"/>
                  <a:t>Veraison</a:t>
                </a:r>
                <a:r>
                  <a:rPr lang="en-US" sz="1200" b="1" i="1" dirty="0" smtClean="0"/>
                  <a:t>           Pre-harvest        Post-harvest </a:t>
                </a:r>
                <a:endParaRPr lang="en-US" sz="1200" b="1" i="1" dirty="0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726620" y="4392386"/>
                <a:ext cx="3502479" cy="0"/>
              </a:xfrm>
              <a:prstGeom prst="line">
                <a:avLst/>
              </a:prstGeom>
              <a:ln w="22225">
                <a:solidFill>
                  <a:srgbClr val="7030A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2041071" y="4141759"/>
                <a:ext cx="1224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7030A0"/>
                    </a:solidFill>
                  </a:rPr>
                  <a:t>Black rot </a:t>
                </a:r>
                <a:endParaRPr lang="en-US" sz="1400" b="1" i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726620" y="4054929"/>
                <a:ext cx="3502479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975756" y="3787835"/>
                <a:ext cx="1224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err="1" smtClean="0"/>
                  <a:t>Phomopsis</a:t>
                </a:r>
                <a:endParaRPr lang="en-US" sz="1400" b="1" i="1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726620" y="3714499"/>
                <a:ext cx="6606269" cy="252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431039" y="3419542"/>
                <a:ext cx="1596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0070C0"/>
                    </a:solidFill>
                  </a:rPr>
                  <a:t>Powdery mildew</a:t>
                </a:r>
                <a:endParaRPr lang="en-US" sz="1400" b="1" i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804307" y="3339195"/>
                <a:ext cx="6694714" cy="37848"/>
              </a:xfrm>
              <a:prstGeom prst="line">
                <a:avLst/>
              </a:prstGeom>
              <a:ln w="22225">
                <a:solidFill>
                  <a:schemeClr val="accent4">
                    <a:lumMod val="75000"/>
                    <a:alpha val="99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857750" y="3077803"/>
                <a:ext cx="17553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Downy mildew</a:t>
                </a:r>
                <a:endParaRPr lang="en-US" sz="1400" b="1" i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6345010" y="2520881"/>
                <a:ext cx="1183821" cy="8537"/>
              </a:xfrm>
              <a:prstGeom prst="line">
                <a:avLst/>
              </a:prstGeom>
              <a:ln w="22225">
                <a:solidFill>
                  <a:srgbClr val="FF0000">
                    <a:alpha val="99000"/>
                  </a:srgb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221184" y="2008949"/>
                <a:ext cx="14314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</a:rPr>
                  <a:t>Late-season rots</a:t>
                </a:r>
                <a:endParaRPr lang="en-US" sz="14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881994" y="2359479"/>
                <a:ext cx="97971" cy="1061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102678" y="2359479"/>
                <a:ext cx="97971" cy="1061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421211" y="2353781"/>
                <a:ext cx="97971" cy="1061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332889" y="2359225"/>
                <a:ext cx="97971" cy="10613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845706" y="5176047"/>
              <a:ext cx="1196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/>
                <a:t>Phenology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306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93" y="620324"/>
            <a:ext cx="7886700" cy="699550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00B050"/>
                </a:solidFill>
              </a:rPr>
              <a:t>Important </a:t>
            </a:r>
            <a:r>
              <a:rPr lang="en-US" sz="3200" b="1" i="1" dirty="0" smtClean="0">
                <a:solidFill>
                  <a:srgbClr val="00B050"/>
                </a:solidFill>
              </a:rPr>
              <a:t>Principles </a:t>
            </a:r>
            <a:r>
              <a:rPr lang="en-US" sz="3200" b="1" i="1" dirty="0">
                <a:solidFill>
                  <a:srgbClr val="00B050"/>
                </a:solidFill>
              </a:rPr>
              <a:t>for </a:t>
            </a:r>
            <a:r>
              <a:rPr lang="en-US" sz="3200" b="1" i="1" dirty="0" smtClean="0">
                <a:solidFill>
                  <a:srgbClr val="00B050"/>
                </a:solidFill>
              </a:rPr>
              <a:t>Disease </a:t>
            </a:r>
            <a:r>
              <a:rPr lang="en-US" sz="3200" b="1" i="1" dirty="0">
                <a:solidFill>
                  <a:srgbClr val="00B050"/>
                </a:solidFill>
              </a:rPr>
              <a:t>M</a:t>
            </a:r>
            <a:r>
              <a:rPr lang="en-US" sz="3200" b="1" i="1" dirty="0" smtClean="0">
                <a:solidFill>
                  <a:srgbClr val="00B050"/>
                </a:solidFill>
              </a:rPr>
              <a:t>anagement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8" y="1711852"/>
            <a:ext cx="6625097" cy="4374270"/>
          </a:xfrm>
        </p:spPr>
        <p:txBody>
          <a:bodyPr>
            <a:normAutofit/>
          </a:bodyPr>
          <a:lstStyle/>
          <a:p>
            <a:pPr marL="385763" indent="-385763">
              <a:buAutoNum type="arabicPeriod"/>
            </a:pPr>
            <a:r>
              <a:rPr lang="en-US" sz="1900" b="1" i="1" dirty="0"/>
              <a:t>CHEMICALS</a:t>
            </a:r>
            <a:r>
              <a:rPr lang="en-US" sz="1900" dirty="0"/>
              <a:t>. </a:t>
            </a:r>
            <a:r>
              <a:rPr lang="en-US" sz="1900" i="1" dirty="0" smtClean="0"/>
              <a:t>Fungi (including oomycete) </a:t>
            </a:r>
            <a:r>
              <a:rPr lang="en-US" sz="1900" i="1" dirty="0"/>
              <a:t>are the only pathogen group you can control with chemicals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600" dirty="0"/>
              <a:t>All major fungal pathogens are at risk of becoming resistant to single site of action chemical groups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600" dirty="0" smtClean="0"/>
              <a:t>Limit each fungicide group (FRAC codes) to 2 times a season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600" dirty="0" smtClean="0"/>
              <a:t>Use primarily multi-site fungicides</a:t>
            </a:r>
            <a:endParaRPr lang="en-US" sz="1600" dirty="0"/>
          </a:p>
          <a:p>
            <a:pPr marL="385763" indent="-385763">
              <a:buAutoNum type="arabicPeriod"/>
            </a:pPr>
            <a:r>
              <a:rPr lang="en-US" sz="1900" b="1" i="1" dirty="0"/>
              <a:t>TIMING. </a:t>
            </a:r>
            <a:r>
              <a:rPr lang="en-US" sz="1900" dirty="0"/>
              <a:t>Fungal pathogens vary timing of chemical control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600" dirty="0"/>
              <a:t>Scouting and accurate disease identification are key to effective chemical use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600" dirty="0"/>
              <a:t> Understand the environmental conditions under which you need to spray</a:t>
            </a:r>
          </a:p>
          <a:p>
            <a:pPr marL="385763" indent="-385763">
              <a:buAutoNum type="arabicPeriod"/>
            </a:pPr>
            <a:r>
              <a:rPr lang="en-US" sz="1900" b="1" i="1" dirty="0"/>
              <a:t>CANOPY MANAGEMENT. </a:t>
            </a:r>
            <a:r>
              <a:rPr lang="en-US" sz="1900" dirty="0"/>
              <a:t>Critical for control fungal fruit, leaf and cane diseases </a:t>
            </a:r>
          </a:p>
          <a:p>
            <a:pPr marL="342900" lvl="1" indent="0">
              <a:buNone/>
            </a:pPr>
            <a:r>
              <a:rPr lang="en-US" sz="19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Reducing humidity reduces infections</a:t>
            </a:r>
          </a:p>
          <a:p>
            <a:pPr marL="342900" lvl="1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Canopy management increases penetration of </a:t>
            </a:r>
            <a:r>
              <a:rPr lang="en-US" sz="1600" dirty="0" smtClean="0"/>
              <a:t>pesticides</a:t>
            </a:r>
            <a:endParaRPr lang="en-US" sz="1900" b="1" i="1" dirty="0" smtClean="0"/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29698" name="Picture 2" descr="http://lennthompson.typepad.com/.a/6a00d8341d0dbb53ef0120a56d0320970b-600w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4368" y="4198796"/>
            <a:ext cx="1984964" cy="15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368" y="1711852"/>
            <a:ext cx="1790930" cy="23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048" y="296028"/>
            <a:ext cx="7944065" cy="994172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Important principles for disease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88" y="1474343"/>
            <a:ext cx="6336883" cy="45108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i="1" dirty="0" smtClean="0"/>
              <a:t>4. INOCULUM </a:t>
            </a:r>
            <a:r>
              <a:rPr lang="en-US" sz="1800" b="1" i="1" dirty="0"/>
              <a:t>SOURCES. </a:t>
            </a:r>
            <a:r>
              <a:rPr lang="en-US" sz="1800" dirty="0"/>
              <a:t>Reduce disease pressure and epidemics of fungal diseases by managing overwintering inoculum</a:t>
            </a:r>
          </a:p>
          <a:p>
            <a:pPr marL="342900" lvl="1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If survival is in wood: Dormant sprays kill overwintering inoculum on wood</a:t>
            </a:r>
          </a:p>
          <a:p>
            <a:pPr marL="342900" lvl="1" indent="0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If </a:t>
            </a:r>
            <a:r>
              <a:rPr lang="en-US" sz="1600" dirty="0"/>
              <a:t>survival is in berries, canes, and debris: Remove from the canopy; spring cultivate, mulch, remove or burn to suppress </a:t>
            </a:r>
            <a:r>
              <a:rPr lang="en-US" sz="1600" dirty="0" smtClean="0"/>
              <a:t>spread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i="1" dirty="0" smtClean="0"/>
              <a:t>5</a:t>
            </a:r>
            <a:r>
              <a:rPr lang="en-US" sz="1800" b="1" i="1" dirty="0"/>
              <a:t>. CLEAN STOCK</a:t>
            </a:r>
            <a:r>
              <a:rPr lang="en-US" sz="1800" dirty="0"/>
              <a:t>. Important for ALL plant pathogens, but is the ONLY preventative management option for viruses and crown gall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b="1" i="1" dirty="0"/>
              <a:t>6. </a:t>
            </a:r>
            <a:r>
              <a:rPr lang="en-US" sz="2000" b="1" i="1" cap="all" dirty="0"/>
              <a:t>Only some things can be cured</a:t>
            </a:r>
          </a:p>
          <a:p>
            <a:pPr marL="342900" lvl="1" indent="0">
              <a:buNone/>
            </a:pPr>
            <a:r>
              <a:rPr lang="en-US" sz="1800" dirty="0" smtClean="0"/>
              <a:t>-There is no cure for viruses, crown gall, root rot or trunk canker diseases</a:t>
            </a:r>
          </a:p>
          <a:p>
            <a:pPr marL="342900" lvl="1" indent="0">
              <a:buNone/>
            </a:pPr>
            <a:r>
              <a:rPr lang="en-US" sz="1800" dirty="0" smtClean="0"/>
              <a:t>- Once it’s in the plant, removal would be the only option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89" y="3795828"/>
            <a:ext cx="2499023" cy="1913161"/>
          </a:xfrm>
          <a:prstGeom prst="rect">
            <a:avLst/>
          </a:prstGeom>
        </p:spPr>
      </p:pic>
      <p:pic>
        <p:nvPicPr>
          <p:cNvPr id="5" name="Picture 2" descr="http://www.agf.gov.bc.ca/cropprot/grapeipm/images/crowngall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89" y="1625872"/>
            <a:ext cx="2499023" cy="183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75" y="282184"/>
            <a:ext cx="7922221" cy="543493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Downy </a:t>
            </a:r>
            <a:r>
              <a:rPr lang="en-US" sz="3200" b="1" i="1" dirty="0" smtClean="0">
                <a:solidFill>
                  <a:srgbClr val="00B050"/>
                </a:solidFill>
              </a:rPr>
              <a:t>mildew (a primary leaf disease)</a:t>
            </a:r>
            <a:endParaRPr lang="en-US" sz="3200" b="1" i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52" y="3607370"/>
            <a:ext cx="1621678" cy="2431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5" y="811703"/>
            <a:ext cx="8429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Epidemics cause major yield losses</a:t>
            </a:r>
          </a:p>
          <a:p>
            <a:r>
              <a:rPr lang="en-US" b="1" dirty="0"/>
              <a:t>Diagnostic symptoms</a:t>
            </a:r>
          </a:p>
          <a:p>
            <a:r>
              <a:rPr lang="en-US" dirty="0"/>
              <a:t>-Leaf spots with white powder on leaf underside</a:t>
            </a:r>
          </a:p>
          <a:p>
            <a:r>
              <a:rPr lang="en-US" dirty="0" smtClean="0"/>
              <a:t>-Infections berries turn light brown and soft, and are often covered with the white mycelium</a:t>
            </a:r>
            <a:endParaRPr lang="en-US" dirty="0"/>
          </a:p>
          <a:p>
            <a:r>
              <a:rPr lang="en-US" b="1" dirty="0"/>
              <a:t>The fungus overwinters on ground in infected leaves. </a:t>
            </a:r>
            <a:endParaRPr lang="en-US" b="1" dirty="0" smtClean="0"/>
          </a:p>
          <a:p>
            <a:r>
              <a:rPr lang="en-US" b="1" dirty="0" smtClean="0"/>
              <a:t>Berries </a:t>
            </a:r>
            <a:r>
              <a:rPr lang="en-US" b="1" dirty="0"/>
              <a:t>become resistant with </a:t>
            </a:r>
            <a:r>
              <a:rPr lang="en-US" b="1" dirty="0" smtClean="0"/>
              <a:t>age, but leaves and fruit stems remain susceptible </a:t>
            </a:r>
          </a:p>
          <a:p>
            <a:r>
              <a:rPr lang="en-US" b="1" dirty="0" smtClean="0"/>
              <a:t>Effective fungicides: </a:t>
            </a:r>
            <a:r>
              <a:rPr lang="en-US" b="1" dirty="0" err="1" smtClean="0"/>
              <a:t>Mancozeb</a:t>
            </a:r>
            <a:r>
              <a:rPr lang="en-US" b="1" dirty="0" smtClean="0"/>
              <a:t>, </a:t>
            </a:r>
            <a:r>
              <a:rPr lang="en-US" b="1" dirty="0" err="1" smtClean="0"/>
              <a:t>Revus</a:t>
            </a:r>
            <a:r>
              <a:rPr lang="en-US" b="1" dirty="0" smtClean="0"/>
              <a:t>, </a:t>
            </a:r>
            <a:r>
              <a:rPr lang="en-US" b="1" dirty="0" err="1" smtClean="0"/>
              <a:t>Phostrol</a:t>
            </a:r>
            <a:r>
              <a:rPr lang="en-US" b="1" dirty="0" smtClean="0"/>
              <a:t>, </a:t>
            </a:r>
            <a:r>
              <a:rPr lang="en-US" b="1" dirty="0" err="1" smtClean="0"/>
              <a:t>Zampro</a:t>
            </a:r>
            <a:r>
              <a:rPr lang="en-US" b="1" dirty="0" smtClean="0"/>
              <a:t>, </a:t>
            </a:r>
            <a:r>
              <a:rPr lang="en-US" b="1" dirty="0" err="1" smtClean="0"/>
              <a:t>Ridomil</a:t>
            </a:r>
            <a:r>
              <a:rPr lang="en-US" b="1" dirty="0" smtClean="0"/>
              <a:t> Gold, Captan etc.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0762" y="6287171"/>
            <a:ext cx="855551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FACT SHEET FOR DOWNY MILDEW: http://nysipm.cornell.edu/factsheets/grapes/diseases/downy_mildew.pdf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286" y="3908348"/>
            <a:ext cx="2435222" cy="1826416"/>
          </a:xfrm>
          <a:prstGeom prst="rect">
            <a:avLst/>
          </a:prstGeom>
        </p:spPr>
      </p:pic>
      <p:pic>
        <p:nvPicPr>
          <p:cNvPr id="11" name="Picture 2" descr="Image result for powdery mildew grap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78" y="3936665"/>
            <a:ext cx="3721244" cy="210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6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4411</TotalTime>
  <Words>1588</Words>
  <Application>Microsoft Office PowerPoint</Application>
  <PresentationFormat>On-screen Show (4:3)</PresentationFormat>
  <Paragraphs>265</Paragraphs>
  <Slides>38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proximanova</vt:lpstr>
      <vt:lpstr>Arial</vt:lpstr>
      <vt:lpstr>Calibri</vt:lpstr>
      <vt:lpstr>Calibri Light</vt:lpstr>
      <vt:lpstr>Times New Roman</vt:lpstr>
      <vt:lpstr>Wingdings</vt:lpstr>
      <vt:lpstr>Office Theme</vt:lpstr>
      <vt:lpstr>A Review of Grape Diseases and Their Management </vt:lpstr>
      <vt:lpstr>PowerPoint Presentation</vt:lpstr>
      <vt:lpstr>Importance of Grape Diseases</vt:lpstr>
      <vt:lpstr>PowerPoint Presentation</vt:lpstr>
      <vt:lpstr>PowerPoint Presentation</vt:lpstr>
      <vt:lpstr>PowerPoint Presentation</vt:lpstr>
      <vt:lpstr>Important Principles for Disease Management</vt:lpstr>
      <vt:lpstr>Important principles for disease management</vt:lpstr>
      <vt:lpstr>Downy mildew (a primary leaf disease)</vt:lpstr>
      <vt:lpstr>PowerPoint Presentation</vt:lpstr>
      <vt:lpstr>Black rot (leaf and fruit)</vt:lpstr>
      <vt:lpstr>PowerPoint Presentation</vt:lpstr>
      <vt:lpstr>Powdery mildew (leaf and fruit)</vt:lpstr>
      <vt:lpstr>PowerPoint Presentation</vt:lpstr>
      <vt:lpstr>Downy mildew is easily confused with Powdery mildew Controlled VERY differently How to tell them apart:</vt:lpstr>
      <vt:lpstr>Phomopsis cane and leaf spot (and fruit spot)</vt:lpstr>
      <vt:lpstr>PowerPoint Presentation</vt:lpstr>
      <vt:lpstr>Late-season rots</vt:lpstr>
      <vt:lpstr>PowerPoint Presentation</vt:lpstr>
      <vt:lpstr>PowerPoint Presentation</vt:lpstr>
      <vt:lpstr>PowerPoint Presentation</vt:lpstr>
      <vt:lpstr>PowerPoint Presentation</vt:lpstr>
      <vt:lpstr>4. Other late season rots</vt:lpstr>
      <vt:lpstr>PowerPoint Presentation</vt:lpstr>
      <vt:lpstr>PowerPoint Presentation</vt:lpstr>
      <vt:lpstr>Management of other important diseases in the region</vt:lpstr>
      <vt:lpstr>PowerPoint Presentation</vt:lpstr>
      <vt:lpstr>PowerPoint Presentation</vt:lpstr>
      <vt:lpstr>Putting It All Together</vt:lpstr>
      <vt:lpstr>Putting It All Together</vt:lpstr>
      <vt:lpstr>PowerPoint Presentation</vt:lpstr>
      <vt:lpstr>PowerPoint Presentation</vt:lpstr>
      <vt:lpstr>Books / other resources</vt:lpstr>
      <vt:lpstr>PowerPoint Presentation</vt:lpstr>
      <vt:lpstr>PowerPoint Presentation</vt:lpstr>
      <vt:lpstr>PowerPoint Presentation</vt:lpstr>
      <vt:lpstr>Active Contributors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Cassandra Lynn Swett</dc:creator>
  <cp:lastModifiedBy>Mengjun</cp:lastModifiedBy>
  <cp:revision>226</cp:revision>
  <cp:lastPrinted>2018-02-05T17:09:49Z</cp:lastPrinted>
  <dcterms:created xsi:type="dcterms:W3CDTF">2015-02-02T21:52:35Z</dcterms:created>
  <dcterms:modified xsi:type="dcterms:W3CDTF">2020-02-17T01:11:38Z</dcterms:modified>
</cp:coreProperties>
</file>