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73" r:id="rId10"/>
    <p:sldId id="263" r:id="rId11"/>
    <p:sldId id="264" r:id="rId12"/>
    <p:sldId id="278" r:id="rId13"/>
    <p:sldId id="279" r:id="rId14"/>
    <p:sldId id="266" r:id="rId15"/>
    <p:sldId id="267" r:id="rId16"/>
    <p:sldId id="268" r:id="rId17"/>
    <p:sldId id="272" r:id="rId18"/>
    <p:sldId id="275" r:id="rId19"/>
    <p:sldId id="269" r:id="rId20"/>
    <p:sldId id="270" r:id="rId21"/>
    <p:sldId id="271" r:id="rId22"/>
    <p:sldId id="280" r:id="rId23"/>
    <p:sldId id="276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WINE MAKING FOR THE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400" b="1" i="1" dirty="0" smtClean="0">
                <a:solidFill>
                  <a:schemeClr val="tx1"/>
                </a:solidFill>
              </a:rPr>
              <a:t>GRAPE</a:t>
            </a:r>
            <a:r>
              <a:rPr lang="en-US" b="1" i="1" dirty="0" smtClean="0">
                <a:solidFill>
                  <a:schemeClr val="tx1"/>
                </a:solidFill>
              </a:rPr>
              <a:t> </a:t>
            </a:r>
            <a:r>
              <a:rPr lang="en-US" sz="4400" b="1" i="1" dirty="0" smtClean="0">
                <a:solidFill>
                  <a:schemeClr val="tx1"/>
                </a:solidFill>
              </a:rPr>
              <a:t>GROWER</a:t>
            </a:r>
          </a:p>
          <a:p>
            <a:pPr marL="0" indent="0" algn="ctr">
              <a:buNone/>
            </a:pPr>
            <a:r>
              <a:rPr lang="en-US" sz="4400" b="1" i="1" dirty="0" smtClean="0">
                <a:solidFill>
                  <a:schemeClr val="tx1"/>
                </a:solidFill>
              </a:rPr>
              <a:t>101</a:t>
            </a:r>
            <a:endParaRPr lang="en-US" sz="4400" b="1" i="1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Bob White\AppData\Local\Microsoft\Windows\INetCache\IE\E0PRHYES\Wine_grapes0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228598"/>
            <a:ext cx="1843088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ob White\AppData\Local\Microsoft\Windows\INetCache\IE\HC8OCQVP\Chambourcin_Grapes_on_the_Vine_pre-veraison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81399"/>
            <a:ext cx="1828800" cy="306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ob White\AppData\Local\Microsoft\Windows\INetCache\IE\ZX0I5PRL\1200px-Red_and_white_wine_12-201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8600"/>
            <a:ext cx="1740243" cy="213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Bob White\AppData\Local\Microsoft\Windows\INetCache\IE\ZX0I5PRL\sch-88-wine-press-in-museum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" y="3581400"/>
            <a:ext cx="1919288" cy="30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11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Most terrible homemade wine is usually the result of poor or no sanitation.</a:t>
            </a:r>
          </a:p>
          <a:p>
            <a:r>
              <a:rPr lang="en-US" dirty="0" smtClean="0"/>
              <a:t>Clean work area</a:t>
            </a:r>
          </a:p>
          <a:p>
            <a:r>
              <a:rPr lang="en-US" dirty="0" smtClean="0"/>
              <a:t>Clean equipment</a:t>
            </a:r>
          </a:p>
          <a:p>
            <a:r>
              <a:rPr lang="en-US" dirty="0" smtClean="0"/>
              <a:t>Use proper cleaning/sanitizing agents. </a:t>
            </a:r>
          </a:p>
          <a:p>
            <a:r>
              <a:rPr lang="en-US" dirty="0" smtClean="0"/>
              <a:t>No Chlorine Beach </a:t>
            </a:r>
          </a:p>
          <a:p>
            <a:r>
              <a:rPr lang="en-US" dirty="0" smtClean="0"/>
              <a:t>Citric acid and Potassium </a:t>
            </a:r>
            <a:r>
              <a:rPr lang="en-US" dirty="0" err="1" smtClean="0"/>
              <a:t>Metabisulfite</a:t>
            </a:r>
            <a:r>
              <a:rPr lang="en-US" dirty="0" smtClean="0"/>
              <a:t> in a spray bottle. Make a gallon jug, Add 1 tbsp. of Meta and add citric acid to reduce pH to 2.8</a:t>
            </a:r>
          </a:p>
          <a:p>
            <a:r>
              <a:rPr lang="en-US" dirty="0" smtClean="0"/>
              <a:t>70% Grain Alcohol is very good but expensive.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7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Yes, good wine requires the use of some additives, mainly to preserve and to eliminate    “The Bad Guys”. Stray yeasts, bacteria.</a:t>
            </a:r>
          </a:p>
          <a:p>
            <a:r>
              <a:rPr lang="en-US" dirty="0" smtClean="0"/>
              <a:t>All natural wines are possible, but will turn to crud soon after fermentation.</a:t>
            </a:r>
          </a:p>
          <a:p>
            <a:r>
              <a:rPr lang="en-US" dirty="0" smtClean="0"/>
              <a:t>The life of Grape Juice ends at the vinegar or nail polish stage, passing through the good wine point somewhere in the middle.</a:t>
            </a:r>
          </a:p>
          <a:p>
            <a:r>
              <a:rPr lang="en-US" dirty="0" smtClean="0"/>
              <a:t>A winemakers job is to stop the progression at the good wine point, and to enhance the quality.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94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Wine Yeast </a:t>
            </a:r>
            <a:r>
              <a:rPr lang="en-US" dirty="0" smtClean="0"/>
              <a:t>- countless types, 1 gr/gal.      </a:t>
            </a:r>
          </a:p>
          <a:p>
            <a:r>
              <a:rPr lang="en-US" dirty="0" smtClean="0"/>
              <a:t>Reds – </a:t>
            </a:r>
            <a:r>
              <a:rPr lang="en-US" dirty="0" err="1" smtClean="0"/>
              <a:t>Lalvin</a:t>
            </a:r>
            <a:r>
              <a:rPr lang="en-US" dirty="0" smtClean="0"/>
              <a:t> 71B-1122 -Fruity,                          </a:t>
            </a:r>
            <a:r>
              <a:rPr lang="en-US" dirty="0" err="1" smtClean="0"/>
              <a:t>Lalvin</a:t>
            </a:r>
            <a:r>
              <a:rPr lang="en-US" dirty="0" smtClean="0"/>
              <a:t> D-47 - Complexity    </a:t>
            </a:r>
          </a:p>
          <a:p>
            <a:r>
              <a:rPr lang="en-US" dirty="0" smtClean="0"/>
              <a:t>Whites – Red Star Cotes de Blanc –Fruity,       </a:t>
            </a:r>
            <a:r>
              <a:rPr lang="en-US" dirty="0" err="1" smtClean="0"/>
              <a:t>Lalvin</a:t>
            </a:r>
            <a:r>
              <a:rPr lang="en-US" dirty="0" smtClean="0"/>
              <a:t> R-2 – Germanic styles</a:t>
            </a:r>
          </a:p>
          <a:p>
            <a:r>
              <a:rPr lang="en-US" b="1" dirty="0" smtClean="0"/>
              <a:t>Go-</a:t>
            </a:r>
            <a:r>
              <a:rPr lang="en-US" b="1" dirty="0" err="1" smtClean="0"/>
              <a:t>Ferm</a:t>
            </a:r>
            <a:r>
              <a:rPr lang="en-US" dirty="0" smtClean="0"/>
              <a:t> - Yeast Hydration Food 1.1 gr per 1 gr yeast x 15 mils water.</a:t>
            </a:r>
          </a:p>
          <a:p>
            <a:r>
              <a:rPr lang="en-US" b="1" dirty="0" smtClean="0"/>
              <a:t>Yeast Nutrient </a:t>
            </a:r>
            <a:r>
              <a:rPr lang="en-US" dirty="0" smtClean="0"/>
              <a:t>– Yeast food during Fermentation, </a:t>
            </a:r>
            <a:r>
              <a:rPr lang="en-US" dirty="0" err="1" smtClean="0"/>
              <a:t>Superferment</a:t>
            </a:r>
            <a:r>
              <a:rPr lang="en-US" dirty="0" smtClean="0"/>
              <a:t> 1 gr/gal. </a:t>
            </a:r>
            <a:r>
              <a:rPr lang="en-US" dirty="0" err="1" smtClean="0"/>
              <a:t>Diammonium</a:t>
            </a:r>
            <a:r>
              <a:rPr lang="en-US" dirty="0" smtClean="0"/>
              <a:t> Phosphate aka DAP.  2 gr/gal if wine gets an H2S aroma during fermentation.</a:t>
            </a:r>
          </a:p>
          <a:p>
            <a:r>
              <a:rPr lang="en-US" b="1" dirty="0" smtClean="0"/>
              <a:t>Acid Blend/Tartaric Acid </a:t>
            </a:r>
            <a:r>
              <a:rPr lang="en-US" dirty="0" smtClean="0"/>
              <a:t>– Adjust pH</a:t>
            </a:r>
          </a:p>
          <a:p>
            <a:r>
              <a:rPr lang="en-US" b="1" dirty="0" smtClean="0"/>
              <a:t>Malolactic Fermentation Bacteria  MLFB </a:t>
            </a:r>
            <a:r>
              <a:rPr lang="en-US" dirty="0" smtClean="0"/>
              <a:t>&amp; Nutrient “</a:t>
            </a:r>
            <a:r>
              <a:rPr lang="en-US" dirty="0" err="1" smtClean="0"/>
              <a:t>Chromography</a:t>
            </a:r>
            <a:r>
              <a:rPr lang="en-US" dirty="0" smtClean="0"/>
              <a:t> Test Kit” High acid wines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86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Additives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Pectic</a:t>
            </a:r>
            <a:r>
              <a:rPr lang="en-US" b="1" dirty="0" smtClean="0"/>
              <a:t> Enzyme – </a:t>
            </a:r>
            <a:r>
              <a:rPr lang="en-US" dirty="0" smtClean="0"/>
              <a:t>Helps Break down the fruit for better extraction in reds and helps with settling lees in whites. </a:t>
            </a:r>
            <a:r>
              <a:rPr lang="en-US" dirty="0" err="1" smtClean="0"/>
              <a:t>Zyme</a:t>
            </a:r>
            <a:r>
              <a:rPr lang="en-US" dirty="0" smtClean="0"/>
              <a:t>-o-color &amp; clear.</a:t>
            </a:r>
            <a:endParaRPr lang="en-US" b="1" dirty="0" smtClean="0"/>
          </a:p>
          <a:p>
            <a:r>
              <a:rPr lang="en-US" b="1" dirty="0" smtClean="0"/>
              <a:t>Potassium </a:t>
            </a:r>
            <a:r>
              <a:rPr lang="en-US" b="1" dirty="0" err="1" smtClean="0"/>
              <a:t>Metabisulfite</a:t>
            </a:r>
            <a:r>
              <a:rPr lang="en-US" b="1" dirty="0" smtClean="0"/>
              <a:t> META </a:t>
            </a:r>
            <a:r>
              <a:rPr lang="en-US" dirty="0" smtClean="0"/>
              <a:t>(SO2)              ¼ tsp = </a:t>
            </a:r>
            <a:r>
              <a:rPr lang="en-US" dirty="0" err="1" smtClean="0"/>
              <a:t>approx</a:t>
            </a:r>
            <a:r>
              <a:rPr lang="en-US" dirty="0" smtClean="0"/>
              <a:t> 40 ppm per 5 </a:t>
            </a:r>
            <a:r>
              <a:rPr lang="en-US" dirty="0"/>
              <a:t>gallons. Free Sulfur T</a:t>
            </a:r>
            <a:r>
              <a:rPr lang="en-US" dirty="0" smtClean="0"/>
              <a:t>ests, Kills Bacteria, hinders stray yeast.</a:t>
            </a:r>
          </a:p>
          <a:p>
            <a:r>
              <a:rPr lang="en-US" b="1" dirty="0" smtClean="0"/>
              <a:t>Potassium Sorbate </a:t>
            </a:r>
            <a:r>
              <a:rPr lang="en-US" dirty="0" smtClean="0"/>
              <a:t>– Sweet Wines At Bottling Kills stray yeasts, stops fizzy wines. 1 gr/gal. </a:t>
            </a:r>
          </a:p>
          <a:p>
            <a:r>
              <a:rPr lang="en-US" b="1" dirty="0" smtClean="0"/>
              <a:t>Fining/Clearing Agents </a:t>
            </a:r>
            <a:r>
              <a:rPr lang="en-US" dirty="0" smtClean="0"/>
              <a:t>– Bentonite, PVPP, </a:t>
            </a:r>
            <a:r>
              <a:rPr lang="en-US" dirty="0" err="1" smtClean="0"/>
              <a:t>Kieselsol</a:t>
            </a:r>
            <a:r>
              <a:rPr lang="en-US" dirty="0" smtClean="0"/>
              <a:t> &amp; Chitosan (2 part packets)</a:t>
            </a:r>
          </a:p>
          <a:p>
            <a:r>
              <a:rPr lang="en-US" b="1" dirty="0" smtClean="0"/>
              <a:t>Potassium </a:t>
            </a:r>
            <a:r>
              <a:rPr lang="en-US" b="1" dirty="0" err="1" smtClean="0"/>
              <a:t>Bitartrate</a:t>
            </a:r>
            <a:r>
              <a:rPr lang="en-US" dirty="0" smtClean="0"/>
              <a:t>– Cold Stabilizing Tartaric Crystals 1gr/gal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78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PICK CLEAN FRUIT! 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b="1" dirty="0" smtClean="0"/>
              <a:t>Remove Bad Fruit, Destem &amp; Crush</a:t>
            </a:r>
            <a:endParaRPr lang="en-US" sz="36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57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White Wines </a:t>
            </a:r>
          </a:p>
          <a:p>
            <a:r>
              <a:rPr lang="en-US" dirty="0" smtClean="0"/>
              <a:t>12-15 LBs/Gal</a:t>
            </a:r>
          </a:p>
          <a:p>
            <a:r>
              <a:rPr lang="en-US" dirty="0" smtClean="0"/>
              <a:t>Press off juice into 5 gal Ferment Pail</a:t>
            </a:r>
          </a:p>
          <a:p>
            <a:r>
              <a:rPr lang="en-US" dirty="0" smtClean="0"/>
              <a:t>Test juice starting points (SG, Brix, pH &amp; T/A)</a:t>
            </a:r>
          </a:p>
          <a:p>
            <a:r>
              <a:rPr lang="en-US" dirty="0" smtClean="0"/>
              <a:t>Add ¼ tsp Meta and </a:t>
            </a:r>
            <a:r>
              <a:rPr lang="en-US" dirty="0" err="1"/>
              <a:t>P</a:t>
            </a:r>
            <a:r>
              <a:rPr lang="en-US" dirty="0" err="1" smtClean="0"/>
              <a:t>ectic</a:t>
            </a:r>
            <a:r>
              <a:rPr lang="en-US" dirty="0" smtClean="0"/>
              <a:t> Enzyme to juice</a:t>
            </a:r>
          </a:p>
          <a:p>
            <a:r>
              <a:rPr lang="en-US" dirty="0" smtClean="0"/>
              <a:t>Place juice into cold area for settling 24 hrs. 40F</a:t>
            </a:r>
          </a:p>
          <a:p>
            <a:r>
              <a:rPr lang="en-US" dirty="0" smtClean="0"/>
              <a:t>Rack off clearer Juice into another pail</a:t>
            </a:r>
          </a:p>
          <a:p>
            <a:r>
              <a:rPr lang="en-US" dirty="0" smtClean="0"/>
              <a:t>Let Juice warm to room temp, adjust Sugar &amp; Acid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57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dirty="0" smtClean="0"/>
              <a:t>Red Wine</a:t>
            </a:r>
          </a:p>
          <a:p>
            <a:r>
              <a:rPr lang="en-US" dirty="0" smtClean="0"/>
              <a:t>10-12 LBs/Gal</a:t>
            </a:r>
          </a:p>
          <a:p>
            <a:r>
              <a:rPr lang="en-US" dirty="0" smtClean="0"/>
              <a:t>Place crushed fruit (Must) </a:t>
            </a:r>
            <a:r>
              <a:rPr lang="en-US" dirty="0"/>
              <a:t>into </a:t>
            </a:r>
            <a:r>
              <a:rPr lang="en-US" dirty="0" smtClean="0"/>
              <a:t>5 gal Ferment Pail</a:t>
            </a:r>
            <a:endParaRPr lang="en-US" dirty="0"/>
          </a:p>
          <a:p>
            <a:r>
              <a:rPr lang="en-US" dirty="0"/>
              <a:t>Test M</a:t>
            </a:r>
            <a:r>
              <a:rPr lang="en-US" dirty="0" smtClean="0"/>
              <a:t>ust </a:t>
            </a:r>
            <a:r>
              <a:rPr lang="en-US" dirty="0"/>
              <a:t>starting points (SG, Brix, pH &amp; T/A)</a:t>
            </a:r>
          </a:p>
          <a:p>
            <a:r>
              <a:rPr lang="en-US" dirty="0"/>
              <a:t>Add ¼ tsp Meta and </a:t>
            </a:r>
            <a:r>
              <a:rPr lang="en-US" dirty="0" err="1"/>
              <a:t>Pectic</a:t>
            </a:r>
            <a:r>
              <a:rPr lang="en-US" dirty="0"/>
              <a:t> </a:t>
            </a:r>
            <a:r>
              <a:rPr lang="en-US" dirty="0" smtClean="0"/>
              <a:t>Enzyme </a:t>
            </a:r>
            <a:r>
              <a:rPr lang="en-US" dirty="0"/>
              <a:t>to </a:t>
            </a:r>
            <a:r>
              <a:rPr lang="en-US" dirty="0" smtClean="0"/>
              <a:t>Must</a:t>
            </a:r>
            <a:endParaRPr lang="en-US" dirty="0"/>
          </a:p>
          <a:p>
            <a:r>
              <a:rPr lang="en-US" dirty="0"/>
              <a:t>Place </a:t>
            </a:r>
            <a:r>
              <a:rPr lang="en-US" dirty="0" smtClean="0"/>
              <a:t>Must </a:t>
            </a:r>
            <a:r>
              <a:rPr lang="en-US" dirty="0"/>
              <a:t>into cold area </a:t>
            </a:r>
            <a:r>
              <a:rPr lang="en-US" dirty="0" smtClean="0"/>
              <a:t>for 24 </a:t>
            </a:r>
            <a:r>
              <a:rPr lang="en-US" dirty="0"/>
              <a:t>hrs</a:t>
            </a:r>
            <a:r>
              <a:rPr lang="en-US" dirty="0" smtClean="0"/>
              <a:t>. 40F</a:t>
            </a:r>
            <a:endParaRPr lang="en-US" dirty="0"/>
          </a:p>
          <a:p>
            <a:r>
              <a:rPr lang="en-US" dirty="0" smtClean="0"/>
              <a:t>Let Must </a:t>
            </a:r>
            <a:r>
              <a:rPr lang="en-US" dirty="0"/>
              <a:t>warm to room temp, adjust Sugar &amp; Acid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3259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 The Yeast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Yeast must be hydrated in lukewarm water 85-100 degrees.</a:t>
            </a:r>
          </a:p>
          <a:p>
            <a:r>
              <a:rPr lang="en-US" dirty="0" smtClean="0"/>
              <a:t>Recommend using a hydration additive such as Go-</a:t>
            </a:r>
            <a:r>
              <a:rPr lang="en-US" dirty="0" err="1" smtClean="0"/>
              <a:t>Ferm</a:t>
            </a:r>
            <a:r>
              <a:rPr lang="en-US" dirty="0" smtClean="0"/>
              <a:t>, add to lukewarm water before adding yeast.</a:t>
            </a:r>
          </a:p>
          <a:p>
            <a:r>
              <a:rPr lang="en-US" dirty="0" smtClean="0"/>
              <a:t> Slowly stir in yeast, let stand for 20 minutes stirring occasionally. No clumps</a:t>
            </a:r>
          </a:p>
          <a:p>
            <a:r>
              <a:rPr lang="en-US" dirty="0" smtClean="0"/>
              <a:t>Add a Yeast Nutrient such as Super Ferment to the juice or must, not the yeast mixture!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50% at start, 50% halfway through fermentation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Don’t forget SANITATION in every step!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67200" cy="490696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/>
              <a:t>White Wines</a:t>
            </a:r>
          </a:p>
          <a:p>
            <a:r>
              <a:rPr lang="en-US" dirty="0" smtClean="0"/>
              <a:t>Add Yeast Hydration mixture to juice, no more than a 20F difference between mix and juice.</a:t>
            </a:r>
          </a:p>
          <a:p>
            <a:r>
              <a:rPr lang="en-US" dirty="0" smtClean="0"/>
              <a:t>Cover Loosely</a:t>
            </a:r>
          </a:p>
          <a:p>
            <a:r>
              <a:rPr lang="en-US" dirty="0" smtClean="0"/>
              <a:t>Stir lightly Daily – O2</a:t>
            </a:r>
          </a:p>
          <a:p>
            <a:r>
              <a:rPr lang="en-US" dirty="0" smtClean="0"/>
              <a:t>Monitor temperature, keep below 75F</a:t>
            </a:r>
          </a:p>
          <a:p>
            <a:r>
              <a:rPr lang="en-US" dirty="0" smtClean="0"/>
              <a:t>Add 2</a:t>
            </a:r>
            <a:r>
              <a:rPr lang="en-US" baseline="30000" dirty="0" smtClean="0"/>
              <a:t>nd</a:t>
            </a:r>
            <a:r>
              <a:rPr lang="en-US" dirty="0" smtClean="0"/>
              <a:t> 50% of yeast Nutrient About 3-4 days</a:t>
            </a:r>
          </a:p>
          <a:p>
            <a:r>
              <a:rPr lang="en-US" dirty="0" smtClean="0"/>
              <a:t>When Ferment is complete, Rack off wine into carboy </a:t>
            </a:r>
          </a:p>
          <a:p>
            <a:r>
              <a:rPr lang="en-US" dirty="0" smtClean="0"/>
              <a:t>Test Wine Chemistry  SG/pH/TA</a:t>
            </a:r>
          </a:p>
          <a:p>
            <a:r>
              <a:rPr lang="en-US" dirty="0" smtClean="0"/>
              <a:t>Add ¼ Tsp Meta - test Free SO2</a:t>
            </a:r>
          </a:p>
          <a:p>
            <a:r>
              <a:rPr lang="en-US" dirty="0" smtClean="0"/>
              <a:t>Fit Airlock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5334000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en-US" b="1" dirty="0" smtClean="0"/>
              <a:t>Red Wines</a:t>
            </a:r>
          </a:p>
          <a:p>
            <a:r>
              <a:rPr lang="en-US" dirty="0"/>
              <a:t>Add Yeast Hydration mixture to </a:t>
            </a:r>
            <a:r>
              <a:rPr lang="en-US" dirty="0" smtClean="0"/>
              <a:t>Must, no </a:t>
            </a:r>
            <a:r>
              <a:rPr lang="en-US" dirty="0"/>
              <a:t>more than a 20F difference between mix and </a:t>
            </a:r>
            <a:r>
              <a:rPr lang="en-US" dirty="0" smtClean="0"/>
              <a:t>juice.</a:t>
            </a:r>
          </a:p>
          <a:p>
            <a:r>
              <a:rPr lang="en-US" dirty="0" smtClean="0"/>
              <a:t>Cover </a:t>
            </a:r>
            <a:r>
              <a:rPr lang="en-US" dirty="0"/>
              <a:t>Loosely</a:t>
            </a:r>
          </a:p>
          <a:p>
            <a:r>
              <a:rPr lang="en-US" dirty="0" smtClean="0"/>
              <a:t>Punch Down twice Daily</a:t>
            </a:r>
          </a:p>
          <a:p>
            <a:r>
              <a:rPr lang="en-US" dirty="0" smtClean="0"/>
              <a:t>Monitor temperature, keep </a:t>
            </a:r>
            <a:r>
              <a:rPr lang="en-US" dirty="0"/>
              <a:t>below </a:t>
            </a:r>
            <a:r>
              <a:rPr lang="en-US" dirty="0" smtClean="0"/>
              <a:t>75F</a:t>
            </a:r>
          </a:p>
          <a:p>
            <a:r>
              <a:rPr lang="en-US" dirty="0" smtClean="0"/>
              <a:t>Add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50% of yeast Nutrient About </a:t>
            </a:r>
            <a:r>
              <a:rPr lang="en-US" dirty="0" smtClean="0"/>
              <a:t>3-4 days</a:t>
            </a:r>
          </a:p>
          <a:p>
            <a:r>
              <a:rPr lang="en-US" dirty="0"/>
              <a:t>*Add MLFB and Nutrient* </a:t>
            </a:r>
          </a:p>
          <a:p>
            <a:r>
              <a:rPr lang="en-US" dirty="0"/>
              <a:t>When Ferment is complete, </a:t>
            </a:r>
            <a:r>
              <a:rPr lang="en-US" dirty="0" smtClean="0"/>
              <a:t>(Cap Sink) Press </a:t>
            </a:r>
            <a:r>
              <a:rPr lang="en-US" dirty="0"/>
              <a:t>off </a:t>
            </a:r>
            <a:r>
              <a:rPr lang="en-US" dirty="0" smtClean="0"/>
              <a:t>wine into carboy</a:t>
            </a:r>
          </a:p>
          <a:p>
            <a:r>
              <a:rPr lang="en-US" dirty="0"/>
              <a:t>Test Wine Chemistry </a:t>
            </a:r>
            <a:r>
              <a:rPr lang="en-US" dirty="0" smtClean="0"/>
              <a:t> SG/pH/TA</a:t>
            </a:r>
          </a:p>
          <a:p>
            <a:r>
              <a:rPr lang="en-US" dirty="0" smtClean="0"/>
              <a:t>Add </a:t>
            </a:r>
            <a:r>
              <a:rPr lang="en-US" dirty="0"/>
              <a:t>¼ Tsp </a:t>
            </a:r>
            <a:r>
              <a:rPr lang="en-US" dirty="0" smtClean="0"/>
              <a:t>Meta* </a:t>
            </a:r>
            <a:r>
              <a:rPr lang="en-US" dirty="0"/>
              <a:t>- test Free SO2</a:t>
            </a:r>
            <a:endParaRPr lang="en-US" dirty="0" smtClean="0"/>
          </a:p>
          <a:p>
            <a:r>
              <a:rPr lang="en-US" dirty="0" smtClean="0"/>
              <a:t>OAK Additives</a:t>
            </a:r>
          </a:p>
          <a:p>
            <a:r>
              <a:rPr lang="en-US" dirty="0" smtClean="0"/>
              <a:t>Fit Airlock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3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458200" cy="6400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801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ck 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7924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55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 The Wine Settle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As the lees form on the bottom of the carboy, rack it off monthly then bi-monthly as needed. DON’T over rack!</a:t>
            </a:r>
          </a:p>
          <a:p>
            <a:r>
              <a:rPr lang="en-US" dirty="0" smtClean="0"/>
              <a:t> </a:t>
            </a:r>
            <a:r>
              <a:rPr lang="en-US" dirty="0"/>
              <a:t>As much as you want to hurry the process along, it just takes time, be patient</a:t>
            </a:r>
            <a:r>
              <a:rPr lang="en-US" dirty="0" smtClean="0"/>
              <a:t>. Whites 6+ </a:t>
            </a:r>
            <a:r>
              <a:rPr lang="en-US" dirty="0" err="1" smtClean="0"/>
              <a:t>mos</a:t>
            </a:r>
            <a:r>
              <a:rPr lang="en-US" dirty="0" smtClean="0"/>
              <a:t>, Reds as much as a year.</a:t>
            </a:r>
          </a:p>
          <a:p>
            <a:r>
              <a:rPr lang="en-US" dirty="0" smtClean="0"/>
              <a:t>Each time you rack check the free SO2 level and adjust. ¼ tsp meta = </a:t>
            </a:r>
            <a:r>
              <a:rPr lang="en-US" dirty="0" err="1" smtClean="0"/>
              <a:t>approx</a:t>
            </a:r>
            <a:r>
              <a:rPr lang="en-US" dirty="0" smtClean="0"/>
              <a:t> 40 ppm per 5 gallons</a:t>
            </a:r>
          </a:p>
          <a:p>
            <a:r>
              <a:rPr lang="en-US" dirty="0" smtClean="0"/>
              <a:t>Final clearing with a fining agent can be done prior to cold stabilizing. Bentonite, 2 Part Agent, egg whites, etc. and rack off.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755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Why Should Grape Growers Make Wine?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get a better understanding of how fruit quality relates to wine quality.</a:t>
            </a:r>
          </a:p>
          <a:p>
            <a:r>
              <a:rPr lang="en-US" dirty="0" smtClean="0"/>
              <a:t>How to properly analyze fruit to determine level of ripeness and harvest time estimates</a:t>
            </a:r>
          </a:p>
          <a:p>
            <a:r>
              <a:rPr lang="en-US" dirty="0" smtClean="0"/>
              <a:t>Increases confidence of the buyer that the grower fully understands what they are doing.</a:t>
            </a:r>
          </a:p>
          <a:p>
            <a:r>
              <a:rPr lang="en-US" dirty="0" smtClean="0"/>
              <a:t>   Weekly Status Reports to Winery!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7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</a:t>
            </a:r>
            <a:r>
              <a:rPr lang="en-US" dirty="0" err="1" smtClean="0"/>
              <a:t>Stablization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process removes excess tartaric acid that will crystalize making “</a:t>
            </a:r>
            <a:r>
              <a:rPr lang="en-US" dirty="0"/>
              <a:t>W</a:t>
            </a:r>
            <a:r>
              <a:rPr lang="en-US" dirty="0" smtClean="0"/>
              <a:t>ine Diamonds”.</a:t>
            </a:r>
          </a:p>
          <a:p>
            <a:r>
              <a:rPr lang="en-US" dirty="0" smtClean="0"/>
              <a:t>Make sure your pH is where you want it.</a:t>
            </a:r>
          </a:p>
          <a:p>
            <a:r>
              <a:rPr lang="en-US" dirty="0" smtClean="0"/>
              <a:t>Add a seeding agent such as Potassium </a:t>
            </a:r>
            <a:r>
              <a:rPr lang="en-US" dirty="0" err="1" smtClean="0"/>
              <a:t>Bitartrate</a:t>
            </a:r>
            <a:r>
              <a:rPr lang="en-US" dirty="0" smtClean="0"/>
              <a:t> to help the crystals to form sooner.</a:t>
            </a:r>
          </a:p>
          <a:p>
            <a:r>
              <a:rPr lang="en-US" dirty="0" smtClean="0"/>
              <a:t>Place carboy into a cold storage for two weeks, colder the better (above 26 Degrees)</a:t>
            </a:r>
          </a:p>
          <a:p>
            <a:r>
              <a:rPr lang="en-US" dirty="0" smtClean="0"/>
              <a:t>Remove from cold, and rack off (Filter).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Bottling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>
            <a:noAutofit/>
          </a:bodyPr>
          <a:lstStyle/>
          <a:p>
            <a:r>
              <a:rPr lang="en-US" sz="2400" dirty="0"/>
              <a:t>Thoroughly clean the bottling space!</a:t>
            </a:r>
          </a:p>
          <a:p>
            <a:r>
              <a:rPr lang="en-US" sz="2400" dirty="0" smtClean="0"/>
              <a:t>Make sure your bottles are properly cleaned, especially if you are using USED bottles.</a:t>
            </a:r>
          </a:p>
          <a:p>
            <a:r>
              <a:rPr lang="en-US" sz="2400" dirty="0" smtClean="0"/>
              <a:t>Rinse with SO2 &amp; citric mixture.</a:t>
            </a:r>
          </a:p>
          <a:p>
            <a:r>
              <a:rPr lang="en-US" sz="2400" dirty="0" smtClean="0"/>
              <a:t>If making sweet wine, add sugar to desired SG and Potassium Sorbate, make sure SO2 levels are correct. Make sure they dissolve completely.</a:t>
            </a:r>
          </a:p>
          <a:p>
            <a:r>
              <a:rPr lang="en-US" sz="2400" dirty="0" smtClean="0"/>
              <a:t>Make sure corks and corker are clean. </a:t>
            </a:r>
          </a:p>
          <a:p>
            <a:r>
              <a:rPr lang="en-US" sz="2400" dirty="0" smtClean="0"/>
              <a:t>Make sure you are clean, especially the hands.</a:t>
            </a:r>
          </a:p>
          <a:p>
            <a:r>
              <a:rPr lang="en-US" sz="2400" dirty="0" smtClean="0"/>
              <a:t>Fill bottles so you have no more than 1 inch below the cork, Ullage. </a:t>
            </a:r>
          </a:p>
          <a:p>
            <a:r>
              <a:rPr lang="en-US" sz="2400" dirty="0" smtClean="0"/>
              <a:t>Rinse cork in solution and insert.</a:t>
            </a:r>
          </a:p>
          <a:p>
            <a:r>
              <a:rPr lang="en-US" sz="2400" dirty="0" smtClean="0"/>
              <a:t>Keep bottles  upright for a couple days to prevent </a:t>
            </a:r>
            <a:r>
              <a:rPr lang="en-US" sz="2400" dirty="0"/>
              <a:t>s</a:t>
            </a:r>
            <a:r>
              <a:rPr lang="en-US" sz="2400" dirty="0" smtClean="0"/>
              <a:t>eepage.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506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ine bottle cork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wine bottle cork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45 Bottle Tree Drying Rack (Economy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60463"/>
            <a:ext cx="2857500" cy="5468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Sanitizer Injector for Red Bottle 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710" y="139005"/>
            <a:ext cx="2408490" cy="20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Fermenter's Favorites® Bottle Washer - Lead Fre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4925"/>
            <a:ext cx="1371600" cy="169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verallia lightweight bottl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500116"/>
            <a:ext cx="5486400" cy="3805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62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cdn11.bigcommerce.com/s-a4amd7x8/images/stencil/2048x2048/products/8408/10699/4042-portuguese-floor-cooker__64435__16222.1574480750.jpg?c=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230107"/>
            <a:ext cx="54832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webp;base64,UklGRio4AABXRUJQVlA4IB44AABw0gCdASpsAYYBPkEejESioaEmJvDqKMAICWVu/G/Gy9A6DrzO9/yP5OfkB81PKvcV5e8Kfj30qNaeVn5j+q/5H/DfuL/g//////vf/vP+Z7Zf7r/p/+r7hH6wf7T+9/uz/h+6V5kf2K/5n+q903/o/tD70v6f/vvYK/mH9N/6XtS+sL6D/7i///1z/21+HL+v/8f9pvaf/8esrte/u347eePj39Eey/9591rOn2f/4voN/H/t592/t/+G/0H9y/df7+dpP7t4hH5v/Pv8h/af3M4UkAP2P/y35l/474Ofuf2R9WfsB/tfze/zH2A/x3+Xf4L+y/u3/f///9U/9XxgPtn+u/7n+i+AL+W/1X/a/4T/S/tF8pH+v/mP9N+4fvC+nP+3/nvgU/nP9t/3n+E/Kjwdfu37Mn7XE9oNhlaw9vSn9hn+LpnRuDkrMcGf4umdG5CuwW+BrXquylN1r41qt/wmSpBniAl16cmBQvqYhtHk8eMEgOAoKTdpFkri4Sz3W1+/YsT1gukhzdX5MYibrCLWTC+B1LU6LnnRvIjFGN3ZI+SWPSZHtf93mRdR/xEC6drOd0T/At255zv1n/npmwIT8L6ZCb39fEzLhUORHbnYsB8NOuqFyadAH2nahuMHmmcowedO8VgL/zCbQ6IHadnujx0pekHBq+O6CqmFDuaqFryPZ3iPyR5lsnyMfxdsgIfT5jMjaQA0O2lh4+RYjHszGmiDaYw/0EmfaLvCBW89zFyRivB5VObt8u1mK2ZzXwKEggarMM33vC0bNgBmIztiaykDlkO60OFN3bzkKzGx1RJ0fxf2xwezbx4usSbGTXhuTFmMsSBjZzJE1CDOnP7vsZYSzcwKkP0D+xsdAcSpGVnRjwpph66YhmvO4HwtnSBga03psr7EoNMrPvtnwK5eSPUWaTUNNw+jsEeaSFVKGTV0yuZbAKfarjYrjfTVBivJ5mB7ypWNf+1o1C7VAPRKQAoxdAqt1dWeue8k1qCvPkwMmfqsIuKI+u8lZ3ze9xpmLXq83KK615F6R+7LHadSY4xjr08+98XZ4H9Qy//0Y4MVBEp8SyA559W/CIrTRZ1peiOskKh4vng0DsIkzlCsBp+J4IaNqG84xIAQC+fLYdKoUi96F2hwQiL0ZopH83s859et8QgTLDL8bo91AS/txhfxgCK9dzaO/cymkBazh8L0j5Ckh0zYypto9WsTinjsOfJg90KXRBNMHn+J5xC1aK0F7oYn1ckqL42i1sJSAvGsFC5psNU7KYPVS7aW3exBTIQ8oVlYhrsy0D7jkAWNjwFHiFXUqIh7zmgfSIu+6yu4HufUUryJ6o1HOgrMvi9RxoXiPYQCR1D3SklmasUFzq44zq5Yd/13//j9zhxba/N2K7WOI0Mk7CITAOmzcDTE6dz+ZCkXagty59Zt34vUavzc1rEmQjO3pvYggKNt7QLKlUYzqOVuWTGb1YdAQ8Q6ZR55DfTrDRMlvJiMcEtEvYpfTnW9KyvZhpxUpeR7+7RtwmyQVKRnED9zsuAzxVsBZwdVfoE9KGE1SCb5aziEw0MklSMLuGzw3wQNeLLvmubHJMaJMbKbFZEfK3F5DxPfpqVDsvD7sptd5dTNJ4B8fbabNiIA9dIOJskspJEb1qOX9WXph0P+vMgujzLX3TWPoTBYPtc6XC5b9S7pu3Oew1a454ZRoWSpJKiAgH8le+dTC8HXddKps0RiXg1IDg9oGeXAptSEFdIlILLP/dNpikJKvWgvlQXw7B6sjxMmVkYDAzD9BvZv4UFS0GMjwKptjR6gIa7EvFdpp4SqBIa3HX5YO3XZTi1kj6c12vg4JtzxpAugjDaS5GtBewQkeylC+ryjTX8DnTGGgNFr3Ma0RTzC9aSfYlSXvXi6XLoIalY26BkzG9qwSISWORiJG+avAXaJuTqxcTt0jlFu+0akI3xHrA566PPYm+tCvTZOy2RQ5LWbpaKHceG+gYajd8lOBJiIxQBUaJaDu80YYoRBFRXW8Hedle1/kp0axvu6DVXJZjKhEGczzk7aWmRQ8Ue9cTgEyrNFA6udSWusjgWwrPrYk1kMpivb9tg2SR3RkxeZHS8MNzm0Z++Z5tkkrT+u2ZnaeF9lbksRy05tf/lNMnQNiBZudFSmUCMCaBXfLtaQau3zcH05f7Eir0Qp4uV1N4KkR4nYlAtDt9d5hltn2FqRi8D6zbrUrlI6ICD1o9yjdI3Bm1OqtGK5UM09HBcg/N3iMGbPQ2AA/v8O///tYfl+2fxMw1M5AJpTacAB7LnxqMrF/P3EA8HieyUnEfA+Q3DdRpMp4wtcgMTnFQRESQnHxL8wlkfl2i6CBzJQX5ETRlEDCg7r5J7V8SkSM4Xs27XmZ9wax1a/vfvzDTWuxIqq5pONvSX5CqDxHWfXVJMlTrxGLUX9RZsk1h8mdEhZaUTZ0ZVs16vl2Vd+IndQ8W7Mhn6qPfyu43aX0xxVttWOHBNUiJFOmShx6Mr7EibTIozZwZSxqD2XwD1jkLTxJ/jwjHwPTeYYYmFtY41NkmSgctfG3jJ+kuZht/UIVFE9pjKAGrh0ITUEqvonfCn2gdcxzjjT6DaQnEvrLMljSsOtdvHwzzZdIGp5oVSh/a/3pD9WGRinkSKOvJt/3TGca+S/iSNUtRn2Jl6rqiaBIFolY75Fn9v4lnCgUwM3cNg1j0UUYtnwif+y6nEPjqedN7sia45NhLaPGwd8L2ZV3n1n2OSbWTfgJFU3fUTwcXtEWEJyKL/QW+3gKDh05oynJr2A/+oMtMCEic0jsTmXS3CGXJafiTq9ZPIY0XixG6XSQJrTP5AMraE36ea0VskK56spGS3CEfBUK8fx5KKkhVyq+g7O0xP0w9lhhh1qI8W0XTCZlJSeaumLNUU2W3+rfxvmjnrkb9c7jaDO8d8+LqQ9zklcA//Bm0BVfoiGlO0BdEoB4LxjneTEFLZXP36ekzGVoDZAmBna7w3ev4d7hWZ/V0jNUnQ1mqJWZDDIlSe6OMTxAwGPxTi8fyhWgBZrMjuv+EqiWiglZrCl2j8cUDxEZcSj6Em9X5Sruunx1uF3rwHPaITLFpESyekffwmJHO4qSWrH09lohbYA/xH0SjKFI+Pz5X8oxOlacsb5afrqAQS/79Rn3/pGkJZz/+UeSNw7XFebnWyOxEa36nuvXvR+1M8YGMrMWNQsTVfBdS/E4PQm8e6OENIn0U6Xyn7dVeQw59IkBytcQT5VwGiRRS3pvRZQUakvO6vikaWyn7yGS6Hqmk6qHv64Z1KtPYJf+dXNxI+7etxkWsXttzExwyqZVOMXp952Y5wShd5GiDO58jzhHqQLGjQGtvfOJg3pO9Z6MN60xRIkKNNREBNCCSWG1fuPce6BhUlREp6jobdKVk/Kq76j4orPd81NjIBh//ujXnn8lrVm7nMCf0MUEkKrKQrYS9X66RHT51toEl3mDHW38M7szCz7kq1flbts4irmtsoY/+sMsR1O8tLUkNXu//OJwv8Jtrvc3mzP3To+dqppRa7aXb6mWRgYI6XfbuSBJSM7qn335xnIazkeZn+z/X7d3m9WjvS1ecFnS0zWfMhnns0c9MYxI1KO3eQtu6F4DCa/dZq1X+PECypAACPsK8LVOS/Fp16qjNPmACeZDaUJb7nWhRmkuDHeKoX5b3mBvfjIAz7eX7XYmUSUu9XK3mR4xYrpwaH0Ne5pbuizvt21mP6cdATmsxLHeyZ/zqE+cMx4d52PzjrWX25OHqwkD/dDu2E0dc7XOd1bf1+IOQBkTHb+JMNNCS6PGjo4DsUAyle557/rIrw1jNQBs3/aUjZxZYN5RGR6EN3oxwR/GP5Y9oGvQD52oLu0KV4sTntSH4SX/I4xvHSGsLd/1HtBMCVUBUogfIeOFTc1eRwTw1lywsd6WtCBrObDi1hHQV47q/wva+IXkm4OHDYq+fRaU8mia0AsyK0tfAQfi8JaKjd4U8wXpIN4PzX9mHlTFxBDL+13PX/InqhCMbCLvMfid3IJhTE5wFOoaarYVbUrdBiwR0nW+jYbE17tkIiBPKX3RiJJw0wU8bgb7fVBqaUv2a64uMFWWyWS9O/8f4s0IIZX9ANWXwdf4RZB0lv2zIyBul0EbXz8tm2w5o4GeLJxzVPO9K+ctvW9HvRqk7EiLanUI8DS7G9+IVb+4t2NgRx1bs3KbF2xwi1a08+pYYRhXQy/rU/nPbvBNRNgTmN7WMI2MbxJK9MMtpAH33QGkhUDEPuc7rGQr1GBTezUbz/9RU4hT5ncwpeeigHZP8l7t/gW78E/nQBx/oPdx59c34MAEeomWSC+sq1VdiT2D0zjzg1kSgyRy5/VDufDndHBDpgwXRWjpZOUa7qRYmFn8rgiZ73evmn69CMmTye29jA/AZXEe9Bh53MlLcOvOe3si1DxbwGQ9/XAgFwTfXdnYNbcnnFCQW4B3dyUo2LcSqoa+Qwg9xQBJdbKXoermEfrI5t4YYbGBECj4ojosmwdARcJmYChdL3/NzStvP0CUUlPx6aB0CMJTRxGIUuH6DRfzAMK7WaMDIlLrGTSEeNy+RrIWMrJIYSO+7n1Gs65UCynphWbFp/9JvvaAw72A64kzk6sqK8EihQihdueSwqWNvELcp2Y3YG+n6Plea2I6HVAeB1a5llAcf9HUo8eju7kIf1iYPfwfQiI4C+WEQ4Vh3ydsY+/WD/WoyWd7kL1xqdavtY8fmHy6nouSVeohFShybFKz2Pp57mojbRqTAgO43CpFr+GkViMobcKqwWVStVyjrxVhMnWEgA6sacEdObjhmD+4yu3tHiXAqqFwx0inIWZwqTtlGYJc0GHm7VzXycGT+mkJePVk9cAO7xfFOUUvYkKCOPKwelcq8/UdnIBsgI6QDBhRB4RTUX7rQpzzylnauQVyQKRjc8M1qkfXwE0EZVunhkvLGNH7dZsDBqcBm5n6f6Yla5YiqcB1CfDQM2eYkQGVIHOpEAxufxvCc3XLGMAloBF7Bu+Luu0Dm1NkhUW3x4XJfgJEPukvPQWmQqYCRpMKPsum89BiMcS4wLw1OfgL8/39RbD979Oas8tYnISVER/nzP27NpITWpheZZfXnYu8FvmeooJXMjZCT5/dcMJDJh3N/wvIJKG8FOnx67KZUf+R503TBSMxHoDlPKa80jeSWQg0Oy97+BbfaPXlO9rYDVkeogo1DUZOnkCwJecWqueQ2cpnwH1gdjmtUw/3pSqvqtPEYnQRYaegltr/h3kkD9Bi/aC+W7voZkFL6/YpvrLQD5coaJrp2f/4bi1eXO6nkoht2DqCFyff1U0x69KvDkHm/BuITs/haaEoZGq8PYlJGqwQTVcat1gZQ1+thWk3R2d70KZVw02QdQy5aRDbpIKTeD/kzWHfp6AlsH8VtPVP7LzXIOKxmGwAmUlipb/oi+He5Ssh4KAHdoQ1o/XGp54rhNkvns3t9qAQ06r7yEouUMtlRzsHMXZVIRchbJZfGlwTa0+hIUh3z0MDhw9BMqJ1F0f/xdBkvWw2YkyjQVZ3o5fE3u9vGW+1w6UEhA6sLOrPb4I3MNwOgmDXj6PG/27BOjazZhOUbNpzxL8zgghjbxdOqIYRRfRpymjRj+IcDAQwiylgO3r/urD8gfL7WAqjKoHf6cr9BwFq/39D3Gwh7j/C3TgHtQxAilO5eMGEMFdk3KgeoElnkhWBtsjr9lDpq92DxdHsT7rmjr5MjDT0UI/SCf40DXPOH393ylPY9+iX8OcjWIKbRaOeWcEGpojvY16/9M045Gs9yl7l1znj7SeEkLi8NEcVtCWLP9PF8v7Q1/vJis8fRyFUicsm94/jsHNmsxHAOtLst40IFxgJlfhSQsrUJuAWK+RL7MvZFtRGxq8xfRAhxU0iG1PX4ARugKzxnxS5dmH+QLm8xFOkDJ2L7qY8K5hD5yviEyZefnHZuVnLJXYyCvdUEHtizrypJZ/OrA4OZGRAltmOO1gJfsvB3Q0ifIv3I6cCRMcNClCHvSEfe5jsvwTBGc0+gNb4cFESZittak+MBIY1eOPb7KDJ8bsGvVl3157m+guvRnLnUgW2dQUPflIRC4vwSj/UvP7bC96YagxJV1mNCgKvDDUXYvTCmbYj5GTyIeNJduD7hUIRGEca9kjbD+OJXjV1et7n52yfzn9xbTE2MkcLHoB2RR4WdwIhkhsYbaWR3WUAoNrPA0f/kjBOwPk8M+gQdnZ6k4CWmjeigLsiksoWrNzFg5ZUz+bW9ouH/0RhMezTFGvfPdHwu9RByiH3PUivwVc40L0JtG8WRTez1moIVn8R3MzSLDxGMbG/EjF5CPJGet3iws2ZEJMENlrL0Y4/amtHcq6L/sGdEL6K8UBDWHk2ejNlSoDfi7EY0qfpy60HwG8EIGeV0lyNpV/3TrrHPfoZcel6rupOHUK10jccKO7uDsRklonPJ/Q/ORSp2JETugY+weztQGvdJR+thcdQ4NU+F27WGi4yRq24oLdD/g4Zav5swpAFV0YUsoBtJ0tWkIB+LumP0ZUooBY5cinsysaKQXINe2/eKfiA12zN6R6W115myGUNvCPF5S6eGbIITcOIwNAwGns0vvz4htvfWfTTzv6pIYsJ20vo/8QgA2SokBZAuSsNBraLPRR53wWgm1TJC5femoOwsSnM1n+CRYt2Z6DpGf6nyP/xmJvotesP39E8AAzoTGQjPPF5buI/4G66snxCtLNCsuLNGRXfm/sBDQ203aMJ5ZhnfOHHkb58RdzwBTXk4Sr0eB0H5Wm56pJXEsnPC9anUUR1k73wal5JTjY6PQ7GdAz84t5IEjjPemHmxvDFKcf0OmnEVP/vT5rnmALEzLi0S7Gaz/eUr0V9eCoTr/6yQX5sdo7+IsIVwECuLsuVskQtzpTUsXdNPAWriOYat+R9Ii5eC5pn6jvgL0uWdKycgmw6d2P0Omw7KKYDFXwsyR43gPSxRcdEVIJY4tZP70hmOTiQw92shGJ0md0CpbVQALoRTT/WhrNXJ1aWU03c1HXprNHtS53VHLh6LobGMPeS6pN3IChb8Ihvjcv3WzKrHwozI7i32KV1A2Mt7v2mWjzzohSC5DqPkgFFbG2yQN0FJnr1EKQZwYKWeSa+scyk3f6Y5HtOhTW7peSbTjQGfLwKuGHqdv8YGKGG6juW3OBNqgB3qkR/V2aI6KVmPjSoNj6MzjhqGpkq06j2p6H8UsbOrM2AGqG3jAY2PsBNHgLoZmy6cqVSDDiZa8C474FUdMK/GvfKPXVRE9bsJ1JrT2w3feDDlY9Vya7xi1CfaR9YTWNN7yWQzJL9Q81trt1wlB5RlCOsxtWNmv3e3ZKhtuExcG+3jGWglNDXPiYPJpFFRTrw0liuWTEyr6hW+N/13DmvKz+UAFn71/HoJ/BtHhqbpN8+rjRFJ8NCSHkCONir05Df6cZWtgKbvXCKjeMCx1VIU1FgZ402gGitTlx3a8LXqW8Ffn8XrBOiwZkyl/TynHmGi1SBWvZc9+RPHJOOOTIVzqOZj+sJYOGV9JwCjzCJ5yf+B83+2gJSom2f/huIWrwbV5HxpHEur7Q2f3sdoVQuor+Q/74A6KOUXubwJ6UOjGcZpRjFFxIVBtVveboqvufBmIgsW/pEfPHElo+nAHBeWLjPcfJ/yaqtlK+sTtbfAfpuVMeKJ/aAIbb3PpMeYgpAk9qDEQFWQdGQVT/Vg+4kYe2DHX0Ygzw8vxRH4cVJ8LLUHt5tY8Rd8UVqG8eYPyMeruqrIB4kUVNpzeMo61B4dK5GFJi5m2I/IIoqOfm6mx29LGmJXlT7sIICg49VV99AFxoqKcas1d+HWsftPkObr5zE47C4vNo9C3vBGS07voUvaIy+Kaoya0x5SvfJvnu37G7j213xr7zhRUINNWbsP9FHlyIiKrepN/j+s4UMw2G9SL1IHghsnBDTsXYQ56SwHJavvYhw8ROzm88C/ZHFRzZTxrB0BWXZwNUPGpvmsqu3Gdfyx3P+YjkbkNcchAS96ugtqsAndcIFDF0lEpo2L2E1NST40R7RZLrOmWHt854M6uwul7OsoxOOE0zguuh4u5Issi3Y1CNTTyi4XKCSBNLHrwLk+saLzrP55kkPk9Lf+RyWcJJvbWj4442bJPUYzmLWpVNsJEyXOk3f+CxbQ/BTadHUAB6YrFgtV57q7aLDXhPdF/qtZ1hP5fTSt+YqZsxPdjaP/7ZAtZPiUCPdwmf6OxbmQ5QgU5i0N/YuE84C95iHlwwdBQP9KENuvgRWtp64H5PNaj2SbDJSdDz8RqCf8iGdEqw6VNzFMliojDrU+EHhVR3oGxn08oSHoC0Y4tIqul74DGuTRMP9B3vhpcq6agQFnxVEC68VZx8ICNcg/5tU+B9kswnCKUK1JB4UlgRatr2k7jAQJxyS6yh28RJAMfiAhZjXdGnJFvV2yDhut9Yxio6WXjwZGBUwlm9AW05rogwkdLdBQhq6ovegtmC0c/T0NZIAXQSdUPSeI/i0pSU885VCeYhk2IPJ+JDJb5tplYCrp/DZUjLS8uu9EwqCrouXg0ZjtRAG/hl9JrsDFlFxttasc/j6t0xDRjtiHhyMrUjqhlf2beOJKL2lxFSPutfJ5GwUzYnwSoHFd1ZHP164Z7F5ifYSOTuaeGTP2AFRqbBElwefbEOI0OoVIT70FTpvHT7jlmg80+11paBKhFbZ9Bd5qf52sz8EwsPdSPDdjG50xvr5V1peqgBUYhJ8OOgrv/yOeaBGewtzGoCb8828NELKaIwx//fDp8JrXkiL03tD9USKj1YWI599pDjTUVbBkbF0ujAcuFCbiYj+4l0W7O4muChfECJwn5rAzoV3X1tYNGhWFXQCYJzV4SYU2YLaDcEmXgna77j/isw8qq/fvWvPLl2FZrT6E58ZGTwUNStNbq/HXddv719f9ebnhxV8WNCsOTMh3nALLD4v/rcEs4HhhmzIV3yBgbVzU/er0L6wJUl99zPRwwocpd+W1k/xShydpOZgy9iFUjXXYlHMywyF64IftsYZRI3oQWKqSdsUoo9cnTGPahBGfkbssHnNUtoyZN7FtGd9pgC3zbx4T+1eOwlufpMMcjTuxrqAr2YRIC+LadKuhDuHQwGkiA4M0A3i+8pd3OrQhlgjtiUlEfzVj1QIoGxl9WIv3rN9BgoUh0nUr2syrCa6OnuhZRfiwaa1rn3leyMs/XaoeYfLjiJBj52TQf3o7OVW2yVmYCDXppnx5fQFwqpeJtW45/BTmKHt5M+pFxGhaLraqyZ4+MJbWwxpceBkHRBXvfVB1wJ68dOvONymShXVr2CJyiFkqwBBitPiExlYG3qaR19FQFNXBHKu54IBeB0UnxgBUQ6tkoHi8eq2NKywHKbmNrS6Q2EdsMG7VyfZvMiKRFwdmokKE0HJuI/EcmBHhd1nV/JYLL8Gg1rDG5qawCZlm0+lwGQ2OqdGfh33kBP9mqRu+jcbI5HGIFux9B8O6KR2P5tytyuTt0q2Dvgx1C6aGpJPdiRmUOTxu5WoZ1Bqdv4zCIXHuvLU+GnpM92rdRVpnIDAwTEE+N3HqcavONYGiX/QvkVGclKUCfWDaIBGGntIHhqxH0vBnY9NFCb9wt4L9HeCJCdMnvDHvmoGHjANGRM1ZR9Z1tWKjnnqJhDGS3+ecOjLPWiCZ2ptPhR7MecN4tujARTgn4mPm/TNRmuFbWXD2G+lrKSydtSB29IQZuirVlwyaHz6/n6Wr5+CKl+3fsYP47KcYJzr4FyR97w7bjDAw4G/MmvHyCob9tHPB8ps6UgiVgJoUyy2/LKQn3MCf4S+ASeF7iIWrZaedtx9F8eoqQXTNiaYEHFbqWkh1e5pp0+e13LYfZAzR0CSPDXSEhZfLJ6PWfQ3EJ86rq+PYVgQhaUVMHKkoQvcmdkg/rqCz09zJc4LZum8ZwHQejpfHb7K/FKz28dvzi6VEZHy+cCfG7UCOyJqJJKDy+yMynlOKwIKorbqUdu2B81BrS22AAHHaP9HJVBR6Uwu+vAsJTPXTtSdV0YKoS+P9S5C20CeJYa6Gh5ZogJdpCjWBPggo/eehT5kbUl73K2vKUIOi3LlPqVANtUlGVzAd2MkxfMVGefVsxIEVFrwsWlegoqDl54M6r/J+UVrj2j/3dZ7v/DMz4krJkHqTrUMWTLo8aIVjuXYySnL9Yo+x8rFG/KB5BiZ27Kf7u2vH26aw8PSHXKRii0tCJkCaoTRwUgvHk2lYvO41sJgs2V8sWnODEvkPhpB9UNb7Mhyb8uV445GfliUUmPDG8iCa2hFP4A2ISFc3Dr670IVtqUSC0eBI00XG3xpQgpUPo8Shm802AAg1YVsD5uLGLssAmFfdkLByBy/FzaeXU85JmnxnxlmpBzAeQDltcbLX9YTSVb4XHX4tRQcqaoDeDiHBFpJDRuXK/xjUspB1gZ8OsQYi3zZC3T0+wRS4vI87KNHXjlbCqCrGQGf9sZo27nfkcotof38wCPL4lsLDNCqW97rMqAwtRGIpy6rgBPDwvgvEhNw8C5a4FSGyBwjtzGc5arvWWWt3uG/FtUh0rCwyNyn57NMhMja2RLfTmkNwQ+j+jek3tXEMU5Jybmh8wvXNuVRQnGcG5fCNBb9brfujlmRvCU2+QRnr6dvrjpT5O00aZveT8++S9uag/Pyegy+69COqvR2HKQHeWgtRJIgPifeNWrjmMeU72eMF0KWQj1/GB3+u0BBWPEsM69A1ilk2pbXU6Nvs67dflX9Uc8FWD85U35Gjzmy4XOylrdbQREo/bGavuv3ECu7dk1FfIY+e5Zad4IUg2zIHOIzNriKNtE2pZ9M4Ogjk54/9d2vRNbX4mW9P90kEIZH2yfZQhLgqdv2kPK5sRNRkhHxZ04yJgVXEEkp3zq+tsrgvoeaGuMmKgr695rYP6jULGTHVCIkdb8BiEGRFVXbOBAyuWT53YaM7dn7wXfAYF6jl/2hnJvsgifYjEni5TEiBR2Hqd7NSs+56XYNmPqGN9cujtonVM2z2zRcydf63BBr+AkUsnQan+t6c3yQsEdTbpFTpiLGW1bbXz+2gCrkundMSzcI+IjfQU/elwWYBKyR87chBlY9imR7/eyiXEomBfQpn+6LWlC/hyQg1dp3vL3mYcL6uXmpWHY2N7d0dY7rcttoZBk6AK05/VGcdZjZkh/WFZYOfmZWPEBYuPshdhZ0DTzf5L3M6zrQFBx7uc9EZ+gFlruay8IOX16l+AkFPR3S14CKQCXwL4/pyDQaxT7umT6Ev4IWZDwAa8sR8UgfMtC74Qs1V7o/Svws7fuNYUzNVem8oi+BsLBBckXPSEGIOLgqTRYt1GAVnp4xvophh5MPb2G/els9T/QRaxL81SirFycc+D24WqER2AQUeAABCrp7pO2nKALaWt5byCbC1CFSQiTg8NW/cCIvQBDcGjIl4Y4CgBDKD+5tj4zWoSTyP0u5RFh2mq2PHXn5/lNQQ3AHeehjxDRcW8U6kzDWK13MRbzaWfrx8oWF9Sq52Sv/TFAgR8wmyVdlyb2OU9nU1tmgVjlARYb9Rhhb19EMbAa1yK4HBkpgs+szd2tSziZ0P6zUdksslI6HKGmFUK9wggp92/yvo7YY8IPYjzoXJMk4m0lktZkIKsXrVGOiPGWvuuaqMUq4E1Alkyujx+2zTZUcpYJWLvL3BoPLbV9Oevj4NTnkosUXc1NtojjGuscnkeCFAkpdJuLxI6MdoAqf32WbXhceoEl/Joi/2Oq61ZD334lY4AeG1+kiZDUCOMnhRpGQZmm++L40qWesTaq+O1/Hj97UGLP7WNxecDuxI5cpwXSaSYmOm/QaKrrtTAkhG9leo4qwCCc8JXgkWfgi/TRyDPUraYqV/oqJqi14Ni375CW0sWR016SkqlxixC1NbSQuccN54hNr3jd/wwJG7CuU8WSrIS0iuxH224e/trngKOLTsvJGkd6ra3dXx13iT1em6HLR2vnnkevme192LyKP5lNTDrhHkt1VYgzOD0qrDgTHIlB4TOgTxj3RYnxqS2lNWoJcZe+WJ16sSbOxWz57AWDsXg9FDpzKdbelTKkmqD3h/CHxyN4GmqetJnmkbyF5UZKotIDF7vEmVvgxum31ney5PuyBShXw/Vh/m/ZDNZPyyqd1LoZit4Lo23V9xuBS7KS0FSyRZhBIKvfzpA5g/5aceBaYoplMC2NQnyuYMYiLjadsvkX4iybtpZ8WnCmEt+hVQMW5bMJvrKUJINAg/gEuKNlPnmZk4UCiYJGLMzBGofytWkiKs83B+rqDGXIwUoLfgpzZ+1k+9VxsF59Z4Sqvxs04dwTO7kQNEg/vmD8650LBeds2iNhUohRfNszPumJICjqCpqzdjAMvqyYkR2XFjmJtUHEUJiYOHP58bBFohKFUDHHaAWoZN2Z+c/E+3Ga8r7rZPWf0MDJe5hI1g7iJ9fI11D5GC8p2l6ZsiJOVj58LbL7vkvd6XddVEKumZU0aagdIBMypZRYVNuvU1otEv9mBOtU24WwCImQVeMAq+cMkwYN8JxXWAfxNwk6gponG+Y+4XPViZtITHKuvQyqcaKBfZvn58jiMbRjzNyNR/NeILssIznJH/P2rlRMg+MYgECpoYgTp2phc+pffJInJSXyXF9Yos5e6XYknmT9rtxfzWP/Ckd6Lz7xu6ptcAF7av3nA3o+OcTTPv2Chf4t/Qr4doETFXnB72bzG6BvlUE9BpDTh/sg7X9ovmlEH7lvyp6JiwycpqAA1/DaymZcqDYqYlOBdqBd2hxRSWaf6ZghAJiV7w7lEE+s22tSGAkQUFZBha8xoerpLNiy/iNn9lxzjE0g9jBSVmz2T3EF/k0zt1zTvXq65W1QnwGbZsm1+GTo9zhXakcAO3gJau/1hfC/UInGQTWw9mWG2UL1RTb2Q9VNh5tHHcdcTfnMaU24cWtia198vde7RAnBwu7QbbgkPW1B/0Pg4HDSaWSotQjnWaVNeThoiPI8RU/5OS1AwFhua9ENzVMq59M9+3KSRBbAICmEn1sl1vaiv8xx589V/dGz0rmDgW1ikhzSH9tgzdKjxwDYQEDtgouyRrsdrjBHtfDh23ZzlwQOIvPjEtxkmWqKiH7uQjki3iVXW2fSyvoGoVSM4dHCPY9m3GIkyKSq4rp7j/qq1/GsV2AI0OEoNKZL730lLk1gi+UVKY3WwEw/pP8TO3hmLDR+Nbrl7GrERWO7tVSjX4AOYCBIrnmP27kstJyPoOW9INXFMxhMy7o5HcnsaNUMCPgBRAxgpk9KxqeOdsbSQidu6u0CHVvG0sp2qg5squauMDqbWx2Ksd6n+K1xQlCGOWn43eEuZq9Zm/kUoZkgHFfb6xts/RnNjWpbTabZz7xH9zjBIxgLe2TcnoGwcVcV3iOqAMjFU5EGWApMaAnXPM54CWPNmKFFXZcDZeC/VhMqg7d0QSyq4x4v+vA2LzhGKFEGpKC1uSmNqjF1wPc6UII9aGZKA64xGuHRMu90WimJSx5Bckn5BmYHRrxyDM/ax/IGuqQIqQEjEOFCwyEQ3QnzCWWJa8dYGNHSm9fJlYW9awKHmJAHVGPT++kBFzaIl0Og+csx22buXMWRjjZFK6itL2ZUEAA7nLAjuifOaxTcp73bxec/O5KUby5A/TqwYB5D0r0MvkRcQo68QhgIX3VjqcHhJDj2rlg6jA9vXJRzW9t2xVDVLp9JNzx+Y3wDIVzwIRtA6In2oFWOgnPjPrFWgVU77XTvb2n7JO51EEllFKD4adUX3JNkdKgelXMGP8NtJOQY2DHJqdqaUEzBit5FpNhOvy2MiHrpKsmbElFrDHg35dBj08a4K2YUBOJQ3Dm9JWe2VXiFoPFGATwYwZudHs6PLl26dxAcmMPiFW033G/wyjrr/bdVZ7w+XB31TRhz23RVZFUPdtzTLlpdKkgMnqihBCx4RKUTgId2lyhXjPszSrrwDdyEm4Puc2MVjH2K/coVrsNJ+JdAlOiiuz90I7irDduEia4Vh+oUCVZmzsE1nDSyoVK+aLDgMpeQtADBfBf+dirF6Wiqe+IUHvXslaCb0kMCzagVNL6keLRhmaYjybmeVQNkdVd1Kl5T+QfMS9t4FbSyBNy4a+lzC9NWoPABF2NlQTi8XIi5Qh+1Gx/uofimhfmXA0lYH8a4Kwq+aGDhppY5l12wOrXPwTP+DI4jzHIc96LRN5bNJsyXQ+6MgmsKU4b7DjFTcHeWTOoLLZMYXfGB2vbqwumA7TZ/R1gJ5BcUlevPE0KL1Vc+ywmoNupZM62YtD3p8Sr4aF1uy03Wxa6tpQf+KeerGhcC36C8i2OmYS/2DyFsxy69roBRYhBGkKfkuXsxtNsMbM4ftfrV4nqNcgdSHRcDsVZag+BruKjPb83/NPOVKXaZ5G5quWrLLU5199FcOiP8XzIckmShFsTGZ9URjswI6bq30H3RqhZm11QEWnZRYXAiqzhZCLzeAgG5ZP1XovVWdyFGK2VZI4HookL5So0PuzihqGvlUaF7QnUlBszpJolW8m2mKneExEmqqq+ggMcM4OGwU0WQh3htuY3Zyo3CWSSGbSQ1Fck/UAPam0pRNJZDnEl0nIHFPb7J+/wwwC7E1e/232IH5kQBfREvCFQzGwMzgOxYqiON6mq8wPBe94H3JBlOXgjfottfk3gEg3CYVDenqn0l7QMnJ8WGE99GATtQDtt55Lp2MD+7jwFLotDomnHaifW9Pw9bQavWwshJYhVTStF5JxzxbX+nEgy0YVr3WbE+OaLi0xiAhY5pL0MpSJYVQ2ET4hqPlBrJaNhmXrCnmYaBjvKGEfALvmryc7YJ5w58ensuasNovcl8+BT8Hm6F6kjTiV+2Oq4co9X2V/z9omCbb27VxZ26vpC7rl+CBll/8WPd3I9Xt1Cbo+3R+NQNgPf5kFgyR0M0dCjQ1G7Q1gAJ4HZus00y7IRL9a/liWlN4bLWW9zuRYSuC8woBpCJ3hWaQYg5PFZ7L6dLgxWFgm+fwgyUZ4e4oVdqzueNqE3gXvze4+ZKmGBSbk8d+L6ocXm8QsO5iiZ8vTRHPiLo1ezaDQnrU5BtUCsiXeWRqaG3QhI4wnK6IEC472v6ekYuDdIe+2zhTmzaNwPfWBqujZEOTvSuIkrOSnV/B8OlKsq9LmMY/pLJWLPWTQsY4Jjh7KGi/acc2P/pOiyldjoa8jgs/p64nLtsry7dDTupGJR5VngIcBEZKkRKKjMOav9y0PSzTyehg2IMtEEXAfjD97x5lCNbVbkp44XNKKhNdixsJfAZuYCzDP6rGBLHbU/RN3HHc60uqEXxGzOW5Hd/SffnzNZBs5rGGwZBIc9QKJin7bijKwbGpjJlTgYwcDEEV+Se3H6nvm5WktfNQvsSDSFtfVma9HgJB4oI1NBS4zuXCkd2fAozfN2TjmTS/H54XgkGCKc9LRb4cRdB97iKX+tMQIE43BbSpCh8TfM7qv5Q6BcFSj6rD3yICH+Q4xax4g4VgZPNJsUx5vcGVXCqEr5mho4C6Ws7gJ5TUhPkVpavCXZVBKum3PP/d8etoZBvPIcvz8wARnt3hcAKyHapnY6qcdNWB3C3ZuiaqLUzykVSBhPL9p2CInf0QFYYgLm1ZIey0re984Sry+R0/HZF4FLOub8pZBdp/lYJqp0zItIBbATRTfk/p2a1Q0OxrQO6YLqewFv36hT1WW2snVpm/cq1aTlh00Z9WkPX2ukyDxPQgHBvA8bIBmj/HCcFBHUCcd1dbueeAt3Dmgj8uABLFeY/M0zwZP1hC6tuF9x1toX8XB5cXZWA27scj+MXilIA/rzroMjXQSj8pTu5r6GdBO7rVjGWxQPmLo7ZqjWnX2CKIFzsZuIswf8txHY1RUt9o1+pI9SMflOddR6UOVOXOnD6CYh9LOevTaTh+UmNPDLm2TY5MJyif8GDRtsLATZFdqDG7pOUfJvbes8xmPFlaaVdtuBDlPBvc1YpFkD30rH38trhTJsjebJJCE4lfUvVPQeTBYikVbz/3lLNl2nfrH8NwmpcdfX0aKF2LzvzH+X8vObMozRyv/9QaVCPrvEW3k51+x7m1OuEWMDFO1NDG5O9RZK5LiDPoRvktdufTPEErPrDL9+KwPdep7h/yIKpfbV544RfxGBCkbccSnO6Ghjp13z9cej/8wiFqm0n6aXDp10biWmdbP/4RrhsrUqGjv1B4oOwYapWb8vQL+Q2YOGfjwfCFWoQpSMlWURtEIKuObf9UEFX1wh07VzvY3Jgw9mZhkPKrs7Pau94dEKx3uZXuwTKAR/xB+ke2frfPR90bskE98h/WcF5Wcwce35ll93944Pu1M3pCN1UBZ6qeyRS9RgB8mrrSFArEWzlsMcJ3KdfjSV41Q6NZd6CPwxfJdeEJa7fluDZlOjZHUdjjwSiW3GoSFXA2U/JjvddlcDlSseUv5LgoMmVmlW4uIxlgByiIkdLK+blyj3pcll14//3tdThhIfGtMMc3nuaTgE1UaNLQu+pLPWleRzuGKmHzna5/j6+lgOUyYrJ2kwT5b9pZoM132docCgRxBE8E6bieh6f0iy+alWvJjwtgdl9pjoeeISOHNIfPzE/WNzo5+r2sQPrzjwm0riRcNWpz5qR8EwwAbM92Ntp+aCCiZ04uUnJ/uy0ASRFgT+zYWO58hgIO0NBcf0m9xpiz7rB/nkOV4LltXr+zF17z+Vy4cVpxtKOhD7VgVxC3KeW3elH5WcAb4t34qJ+cOrqfNYlsaYLgmaUaPAJudaKi7vmRtQmknb98NPJAQkncfyo/DzRE+DzI8ebQLbLk4eBHqF/m0xRM9WbziJr4A2SOU5mVbE2j/7EGdE3mFWLSY6RsDlYr2tok1JE2vqdr9tTdfYaT66LN+a8jOPEYZwTAQFWx1tv2IfHqi7vN61vz868PwLrBcpp/of8tdU44DwaLVdIEAAV2UxYnlRMv8ysO/fV3S8EVeJ/TMNJSmnba8TUQkm8haegzH0TttOeg3jVYCySW/R7djYHcieSDjsdcsH6tOgqWXVA/OgwuaIjXCxMRO2YqOhm7ncKY7nPviwHoHhMKMXsnEwjdx7N3KVcndM3Z8x+XForQ8Cp+W8K/6ZthCMF0kpWFYvTmILSryofmBY6WT1Q4tKa79cLiKgqWy4LnykcMlPmvq4GGQdejUEfrF90KiczE4tYab85IBxTdBrbSPczocOZVOKcktsfK62BzDlz79GEfmnIvNRkc/hhmM+mE+A2YvKAo7yrgmHiSM1dTYnDEKdhOWq0Mng/PUeUuXC2WFI18XyY9zCxFPHiJbgy8T/TwgpLvKgWNuuTl/4utfZpHeQB5WrmW+8otJB9h6Ob3YdE9lnWU7He1ZMIKh2xOPwTIXlxx0AmPn/d6A1owYizUpzo+rlF7QCj74PW3VsxubagOmE5fuApXQ9s345sCKSaPRLNeDFR3PPiaE+8FJ55HwM+o8l0JWCDApreF/fYfp1TaupNsdAFBOsuuzGBqNGhnLXk69nf3oEwWzOCM/GC1+Ftabnugu8KZWzHkbYBo1whW7nR893AUiYelNFmM3K8LjBJW/nLPGOsxNbnt/UImkhAXwjK6ST9NHs5tLcu4K2infH/gKXxAItM+M904iizRuupTM1BbCSzM4Yyj3c9kvvqWyUAL7BqnY8XwvDxxL0ki4po+JT5xVVnlYXn0PUiObwM11rculJH9zXhdrjPQJp4tg1/+Xa3T9PB2kGqVwcvGFk9CLyr1YQBn/bG1UBpJNa7A1wKwTLiS5ElC5p9XaA3OT8L+qGel5aAJ71b7paz+uuTGrA3lKy3He1iePy5CoPpXVF3FBrzOSbDArSiVVlBvG1jTHFXp0Vs+JXmTCBesHUWFfVXiELZJodQQ2pIo++5lTAbc5TLDBRAab08QxOgGFYWioNjDJ0JkZq4v5tEDAZLgLyYpDRL1vbLzBOHKkcU3gJGYA6afwpD+0a1CQHr3ThnjxOTOB46ekNSC65RbQdyu6NmOrgTdQHpjyHHrdKZmosQBkudTuesG8hXm7Bpmp906gBjm8X40onX94uMXAmQuoOJQ6R4rO3w6h2qvDcYHHdfY2AFlZmxkNEcAqiyc3+xjCHo13/+6LTwuzt9WkwLQJer38RC0nw8dy1ol63ehb4mNCS69tkSZoNWxxIPhV+84nGulH4jF4LvwICaNK7GjZnpwivNtdSegnr69Zw7AVQ4owgf36yTGQAR4Hgxy52oCos7AM7Nw09RZX+4ZsFJ6TRQjPyNTtDZSd8QgXbNZQ7wz8yKOffjsfeTrumFYx54g+4CwMzW6nihZWPAS3jWDPOzZpk+32jJcuWiRkwXjoo7W87sOXa4s1uLCqZ26sCB1T/Bub71msWYJLAWVhzJ/NWxJXfHok6mOUx2JiRrOFWhNy3/tIAvCqfYKh9ngMxMz6XD6CxcyrfJrFogdST/q2LYXCsgAEH50Kj9Gci0ARGvNST3i+AIHNhejsEcEDSWPEZe6K9p6p85Zf/Xb9qIk5wWK1quvZHjn0vd9BPylc9qeY+8n2e0+1jz9RrSV+Hyq35Nuk9uvos5tXj+XQGxa5OE+GUhp6XZBhHU/4AaleLjpUKdBmX2tHxzaEuJSNw6szD8gnps3ZmpB+Whk5v1k8GdNXp9Hh82qyt2Q0TafEBnaR668pcx0BU5EcBxjfJ63IulTKfQxnqswBpN8vijK7Py73jIB30gpNpLMak6LMfolD+XJGfkTbIoEiDdllFzWUL+JcQSFd+NCZxslB0o3Dr+BTFEVQCqd+TNYF89O+YYdS+nJ/tEJPDebJHTbCDbQrai1XDCN6jlUU+ijeiBiOZm9vkQb8yLHC97g56L0QzH/7wz4JMvlmVGldKdNBVtX83Y4fMW8Fzk89+k3vhoNZDOd9l0UBI1ND45pRa3srMmY7YQ7VxzuvtVDIBoNkQxHLF57fHQZTxrafbqXd4OU62iflfZsCTQbXmEbD+8nZp7YZZ76Jye7UbdrW9WUj1c7MwqWFjAKBkIvpGKn1u6Z9kcJv/EOcBNWXQpl/5DwiTIXXzGRjAA8DaMYEAJZQF7o6QDTNG0CG74FaNmoAl8YAxowhmdA124SGEBDxBcrR0Ca3vJWSIHGwFBZTY+5iVojUbQsalGDj4TnymAAEf0q5bD0AAAAA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8" descr="https://encrypted-tbn1.gstatic.com/shopping?q=tbn:ANd9GcQv2btGEFFFF466Q_xs_veNUskNz8_Klb-waLmnL9-FJRcN2tTJmftvc2S7Hdb19QMn0lumYngdUcMCUP0jamdM4wDOou8N4BAuq2zK2doSElqheip59T2L&amp;usqp=CA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https://www.mibrewsupply.com/image/cache/data/products/italian_double_lever_corker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" y="3124200"/>
            <a:ext cx="2514600" cy="296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1970s Wine Bottle Corker handheld and portable. Adjustable imag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64226"/>
            <a:ext cx="2740025" cy="24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https://encrypted-tbn3.gstatic.com/shopping?q=tbn:ANd9GcRpU4fCXRGUSuMquKvScYwZh-OqMEpDaFLpv1B9aTZYt4TmTYW9NNjnGoomjTOjGQzlFmZSjzE44u5SBTsob_zbfWRi-3hvaFc4I4en_lQurn9sE5CDCco&amp;usqp=CA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0" descr="https://encrypted-tbn3.gstatic.com/shopping?q=tbn:ANd9GcS4I1lMssDk3SNdvET6s5mhC-VjBvY7kWtGrmXxBJaHHLfDdinocYE9Qk5VIr3EJzj_U-PvpKrNrgixHkDaLEggewcL63v_&amp;usqp=CA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22" descr="https://encrypted-tbn3.gstatic.com/shopping?q=tbn:ANd9GcS4I1lMssDk3SNdvET6s5mhC-VjBvY7kWtGrmXxBJaHHLfDdinocYE9Qk5VIr3EJzj_U-PvpKrNrgixHkDaLEggewcL63v_&amp;usqp=CA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24" descr="https://encrypted-tbn3.gstatic.com/shopping?q=tbn:ANd9GcTOt0nkQRwdSsPjEdB1QW8ykFhSXT_jsD55tY43YmJ1LAer1YUDQldF1pnogmdzqhH0mW0WEXFXOYKb7tNoSMU0Ysf5dHlmKtHFKxUPZHTb-Spb_fYgZi_D&amp;usqp=CAY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26" descr="Image of Ferrari Bottle Tree - Stationary (45 Bottle)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28" descr="Image result for wine bottle drying rack tree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30" descr="Image result for wine bottle drying rack tree"/>
          <p:cNvSpPr>
            <a:spLocks noChangeAspect="1" noChangeArrowheads="1"/>
          </p:cNvSpPr>
          <p:nvPr/>
        </p:nvSpPr>
        <p:spPr bwMode="auto">
          <a:xfrm>
            <a:off x="1374775" y="132611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32" descr="Image result for wine bottle drying rack tree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34" descr="Image result for wine bottle corks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" name="Picture 6" descr="https://images-na.ssl-images-amazon.com/images/I/81tUsQvdpiL._SL1500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57200"/>
            <a:ext cx="3946236" cy="589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386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99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Test For?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 smtClean="0"/>
              <a:t>Sugar Content </a:t>
            </a:r>
            <a:r>
              <a:rPr lang="en-US" dirty="0" smtClean="0"/>
              <a:t>– Brix.  Use a Refractometer 20+ 22-24 optimal for most varietals</a:t>
            </a:r>
          </a:p>
          <a:p>
            <a:r>
              <a:rPr lang="en-US" u="sng" dirty="0" smtClean="0"/>
              <a:t>Specific Gravity </a:t>
            </a:r>
            <a:r>
              <a:rPr lang="en-US" dirty="0" smtClean="0"/>
              <a:t>– Another method for Sugar Content, more so for winemaking. Use a Hydrometer 1.075-1.100 starting Points.</a:t>
            </a:r>
          </a:p>
          <a:p>
            <a:r>
              <a:rPr lang="en-US" u="sng" dirty="0" smtClean="0"/>
              <a:t>Acid Strength </a:t>
            </a:r>
            <a:r>
              <a:rPr lang="en-US" dirty="0" smtClean="0"/>
              <a:t>– </a:t>
            </a:r>
            <a:r>
              <a:rPr lang="en-US" dirty="0" err="1" smtClean="0"/>
              <a:t>pH.</a:t>
            </a:r>
            <a:r>
              <a:rPr lang="en-US" dirty="0" smtClean="0"/>
              <a:t> Use a pH Meter. 3.1-3.4 Whites, 3.4-3.7 Reds. Calibration required</a:t>
            </a:r>
          </a:p>
          <a:p>
            <a:r>
              <a:rPr lang="en-US" u="sng" dirty="0" smtClean="0"/>
              <a:t>Titratable Acid </a:t>
            </a:r>
            <a:r>
              <a:rPr lang="en-US" dirty="0" smtClean="0"/>
              <a:t>(T/A) – Use Titration Burette          5-8 g/l</a:t>
            </a:r>
          </a:p>
          <a:p>
            <a:r>
              <a:rPr lang="en-US" u="sng" dirty="0" smtClean="0"/>
              <a:t>Personal Senses </a:t>
            </a:r>
            <a:r>
              <a:rPr lang="en-US" dirty="0" smtClean="0"/>
              <a:t>– Flavors, Aromas, Colors, Seed Colors, Skin and Seed Tannins - Chew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4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gtec Dual Scale Beer and Wine Refractometer (S.G / 0-32 Brix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8" y="370115"/>
            <a:ext cx="2861294" cy="31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ydrometer Tester measuring bottle Alcoholmeter Alcohol Meter Wine Concen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16676"/>
            <a:ext cx="2971800" cy="251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igital pH Me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30" y="3581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WK Brewing Test Kits (Kimble Chase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9525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890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Record Keeping is Critical for QUALITY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Tonnage – Good Crop Estimates</a:t>
            </a:r>
          </a:p>
          <a:p>
            <a:r>
              <a:rPr lang="en-US" dirty="0" smtClean="0"/>
              <a:t>Number of Clusters per vine</a:t>
            </a:r>
          </a:p>
          <a:p>
            <a:r>
              <a:rPr lang="en-US" dirty="0" smtClean="0"/>
              <a:t>Cluster Weights</a:t>
            </a:r>
          </a:p>
          <a:p>
            <a:r>
              <a:rPr lang="en-US" dirty="0" smtClean="0"/>
              <a:t>Pruning Styles</a:t>
            </a:r>
          </a:p>
          <a:p>
            <a:r>
              <a:rPr lang="en-US" dirty="0" smtClean="0"/>
              <a:t>Canopy Management Adjustments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17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Determine a sampling route, use the same route for consistency to track progress.</a:t>
            </a:r>
          </a:p>
          <a:p>
            <a:r>
              <a:rPr lang="en-US" dirty="0" smtClean="0"/>
              <a:t>Berry Sampling, 200 berry minimum. Collect from all points of the clusters.</a:t>
            </a:r>
          </a:p>
          <a:p>
            <a:r>
              <a:rPr lang="en-US" dirty="0" smtClean="0"/>
              <a:t>Cluster Samples, 20-30 clusters (vineyard size).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vine - 1</a:t>
            </a:r>
            <a:r>
              <a:rPr lang="en-US" baseline="30000" dirty="0" smtClean="0"/>
              <a:t>st</a:t>
            </a:r>
            <a:r>
              <a:rPr lang="en-US" dirty="0" smtClean="0"/>
              <a:t> shoot - lower cluster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vine – 2</a:t>
            </a:r>
            <a:r>
              <a:rPr lang="en-US" baseline="30000" dirty="0" smtClean="0"/>
              <a:t>nd</a:t>
            </a:r>
            <a:r>
              <a:rPr lang="en-US" dirty="0" smtClean="0"/>
              <a:t> shoot – upper cluster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vine – 3</a:t>
            </a:r>
            <a:r>
              <a:rPr lang="en-US" baseline="30000" dirty="0" smtClean="0"/>
              <a:t>rd</a:t>
            </a:r>
            <a:r>
              <a:rPr lang="en-US" dirty="0" smtClean="0"/>
              <a:t> shoot –lower cluster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vine – 4</a:t>
            </a:r>
            <a:r>
              <a:rPr lang="en-US" baseline="30000" dirty="0" smtClean="0"/>
              <a:t>th</a:t>
            </a:r>
            <a:r>
              <a:rPr lang="en-US" dirty="0" smtClean="0"/>
              <a:t> shoot –upper cluster……</a:t>
            </a:r>
          </a:p>
          <a:p>
            <a:r>
              <a:rPr lang="en-US" dirty="0" smtClean="0"/>
              <a:t>Do not sample end vines or end rows.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96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 is Ready! Lets make Wine!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Big Note!!! Make sure all pesticide Pre-Harvest Intervals are in compliance, and any special winery requests are adhered to; brix, </a:t>
            </a:r>
            <a:r>
              <a:rPr lang="en-US" dirty="0" err="1" smtClean="0"/>
              <a:t>ph</a:t>
            </a:r>
            <a:r>
              <a:rPr lang="en-US" dirty="0" smtClean="0"/>
              <a:t>, T/A.</a:t>
            </a:r>
          </a:p>
          <a:p>
            <a:endParaRPr lang="en-US" dirty="0" smtClean="0"/>
          </a:p>
          <a:p>
            <a:r>
              <a:rPr lang="en-US" dirty="0"/>
              <a:t>EX: I require no Sulfur or Captain sprays with in 30 days of harvest. Can affect wine quality. </a:t>
            </a:r>
          </a:p>
          <a:p>
            <a:endParaRPr lang="en-US" dirty="0"/>
          </a:p>
          <a:p>
            <a:r>
              <a:rPr lang="en-US" dirty="0" smtClean="0"/>
              <a:t>Try hard to keep grower/winery relations by constant communication. No surprises.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63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 smtClean="0"/>
              <a:t>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91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Destemmer &amp; Crusher; get berries off stems and crush them</a:t>
            </a:r>
          </a:p>
          <a:p>
            <a:r>
              <a:rPr lang="en-US" sz="2800" dirty="0" smtClean="0"/>
              <a:t>Press and Strainer; squeezes juice out of the fruit</a:t>
            </a:r>
          </a:p>
          <a:p>
            <a:r>
              <a:rPr lang="en-US" sz="2800" dirty="0" smtClean="0"/>
              <a:t>Fermentation Pails; used for red primary fermentation and white juice settling. </a:t>
            </a:r>
          </a:p>
          <a:p>
            <a:r>
              <a:rPr lang="en-US" sz="2800" dirty="0" smtClean="0"/>
              <a:t>Carboys, various sizes; used for white fermentation and aging of both red and white.</a:t>
            </a:r>
          </a:p>
          <a:p>
            <a:r>
              <a:rPr lang="en-US" sz="2800" dirty="0" smtClean="0"/>
              <a:t>Misc. items; Mixing paddles, syphon hoses, air locks,  stoppers, funnels, </a:t>
            </a:r>
            <a:r>
              <a:rPr lang="en-US" sz="2800" dirty="0" smtClean="0"/>
              <a:t>scale, measuring </a:t>
            </a:r>
            <a:r>
              <a:rPr lang="en-US" sz="2800" dirty="0" smtClean="0"/>
              <a:t>spoons &amp; scoops.</a:t>
            </a:r>
          </a:p>
          <a:p>
            <a:r>
              <a:rPr lang="en-US" sz="2800" dirty="0" smtClean="0"/>
              <a:t> Sanitation Equipment; used to clean everything! Spray bottles, dip tubs, sanitizing wipes.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840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wine pres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06" y="225137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.shopify.com/s/files/1/0224/9624/7888/products/30076_1800x1800.png?v=15717295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133600" cy="25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6 Gallon clear Glass Carboy for Beer &amp; W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3" y="3632366"/>
            <a:ext cx="2873966" cy="286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ages-na.ssl-images-amazon.com/images/I/31Nr7CJ9ad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821" y="225137"/>
            <a:ext cx="1390444" cy="2670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cdnimg.webstaurantstore.com/images/products/extra_large/7077/168375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867" y="90055"/>
            <a:ext cx="92382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cdnimg.webstaurantstore.com/images/products/xxl/231308/106523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206" y="5132984"/>
            <a:ext cx="1996994" cy="151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REMCO Mixing Paddle, w/Holes, White, 6 x 13 I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5132984"/>
            <a:ext cx="2828925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unnel&amp;#44; 8 oz.&amp;#44; 4&amp;#34; dia.&amp;#44; round&amp;#44; plastic&amp;#44; white &amp;#40;Qty Break &amp;#61; 6 each&amp;#41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31" y="2865912"/>
            <a:ext cx="2001981" cy="1902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o. 922 Leakproof Spray Bottles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360" y="4610597"/>
            <a:ext cx="1407463" cy="2032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496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1418</Words>
  <Application>Microsoft Office PowerPoint</Application>
  <PresentationFormat>On-screen Show (4:3)</PresentationFormat>
  <Paragraphs>137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WINE MAKING FOR THE</vt:lpstr>
      <vt:lpstr>Why Should Grape Growers Make Wine?</vt:lpstr>
      <vt:lpstr>What Do We Test For?</vt:lpstr>
      <vt:lpstr>PowerPoint Presentation</vt:lpstr>
      <vt:lpstr>Record Keeping is Critical for QUALITY Improvement</vt:lpstr>
      <vt:lpstr>Fruit Sampling</vt:lpstr>
      <vt:lpstr>Fruit is Ready! Lets make Wine!</vt:lpstr>
      <vt:lpstr>Equipment</vt:lpstr>
      <vt:lpstr>PowerPoint Presentation</vt:lpstr>
      <vt:lpstr>SANITATION</vt:lpstr>
      <vt:lpstr>Additives</vt:lpstr>
      <vt:lpstr>Additives </vt:lpstr>
      <vt:lpstr>Additives </vt:lpstr>
      <vt:lpstr>PICK CLEAN FRUIT!  Remove Bad Fruit, Destem &amp; Crush</vt:lpstr>
      <vt:lpstr>Prepare The Yeast</vt:lpstr>
      <vt:lpstr>Don’t forget SANITATION in every step!</vt:lpstr>
      <vt:lpstr>PowerPoint Presentation</vt:lpstr>
      <vt:lpstr>PowerPoint Presentation</vt:lpstr>
      <vt:lpstr>Let The Wine Settle</vt:lpstr>
      <vt:lpstr>Cold Stablization</vt:lpstr>
      <vt:lpstr>Bottling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WINE MAKING FOR THE</dc:title>
  <dc:creator>Bob White</dc:creator>
  <cp:lastModifiedBy>Bob White</cp:lastModifiedBy>
  <cp:revision>62</cp:revision>
  <dcterms:created xsi:type="dcterms:W3CDTF">2006-08-16T00:00:00Z</dcterms:created>
  <dcterms:modified xsi:type="dcterms:W3CDTF">2020-02-04T01:59:27Z</dcterms:modified>
</cp:coreProperties>
</file>